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57" r:id="rId5"/>
    <p:sldId id="310" r:id="rId6"/>
    <p:sldId id="311" r:id="rId7"/>
    <p:sldId id="320" r:id="rId8"/>
    <p:sldId id="312" r:id="rId9"/>
    <p:sldId id="313" r:id="rId10"/>
    <p:sldId id="321" r:id="rId11"/>
    <p:sldId id="322" r:id="rId12"/>
    <p:sldId id="314" r:id="rId13"/>
    <p:sldId id="315" r:id="rId14"/>
    <p:sldId id="323" r:id="rId15"/>
    <p:sldId id="279" r:id="rId16"/>
    <p:sldId id="281" r:id="rId17"/>
    <p:sldId id="294" r:id="rId18"/>
    <p:sldId id="278" r:id="rId19"/>
    <p:sldId id="280" r:id="rId20"/>
    <p:sldId id="282" r:id="rId21"/>
    <p:sldId id="296" r:id="rId22"/>
    <p:sldId id="299" r:id="rId23"/>
    <p:sldId id="297" r:id="rId24"/>
    <p:sldId id="300" r:id="rId25"/>
    <p:sldId id="298" r:id="rId26"/>
    <p:sldId id="301" r:id="rId27"/>
    <p:sldId id="291" r:id="rId28"/>
    <p:sldId id="293" r:id="rId29"/>
    <p:sldId id="292" r:id="rId30"/>
    <p:sldId id="258" r:id="rId31"/>
    <p:sldId id="302" r:id="rId32"/>
    <p:sldId id="304" r:id="rId33"/>
    <p:sldId id="260" r:id="rId34"/>
    <p:sldId id="261" r:id="rId35"/>
    <p:sldId id="263" r:id="rId36"/>
    <p:sldId id="262" r:id="rId37"/>
    <p:sldId id="264" r:id="rId38"/>
    <p:sldId id="306" r:id="rId39"/>
    <p:sldId id="308" r:id="rId40"/>
    <p:sldId id="309" r:id="rId41"/>
    <p:sldId id="303" r:id="rId42"/>
    <p:sldId id="324" r:id="rId43"/>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85FF43-AECD-0A33-CE61-4C66F9B10BAE}" v="2" dt="2025-05-28T08:40:19.939"/>
  </p1510:revLst>
</p1510:revInfo>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41" autoAdjust="0"/>
    <p:restoredTop sz="84648" autoAdjust="0"/>
  </p:normalViewPr>
  <p:slideViewPr>
    <p:cSldViewPr snapToGrid="0">
      <p:cViewPr varScale="1">
        <p:scale>
          <a:sx n="103" d="100"/>
          <a:sy n="103" d="100"/>
        </p:scale>
        <p:origin x="1328" y="184"/>
      </p:cViewPr>
      <p:guideLst/>
    </p:cSldViewPr>
  </p:slideViewPr>
  <p:outlineViewPr>
    <p:cViewPr>
      <p:scale>
        <a:sx n="33" d="100"/>
        <a:sy n="33" d="100"/>
      </p:scale>
      <p:origin x="0" y="-58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olmon Namuun" userId="22591a83-7ae6-439a-a5b1-8c0114bdd39b" providerId="ADAL" clId="{5B1B09AA-4C21-A94C-A98A-F2AAC1EED36B}"/>
    <pc:docChg chg="modSld">
      <pc:chgData name="Tsolmon Namuun" userId="22591a83-7ae6-439a-a5b1-8c0114bdd39b" providerId="ADAL" clId="{5B1B09AA-4C21-A94C-A98A-F2AAC1EED36B}" dt="2025-05-22T21:27:46.823" v="1"/>
      <pc:docMkLst>
        <pc:docMk/>
      </pc:docMkLst>
      <pc:sldChg chg="addSp delSp">
        <pc:chgData name="Tsolmon Namuun" userId="22591a83-7ae6-439a-a5b1-8c0114bdd39b" providerId="ADAL" clId="{5B1B09AA-4C21-A94C-A98A-F2AAC1EED36B}" dt="2025-05-22T21:27:46.823" v="1"/>
        <pc:sldMkLst>
          <pc:docMk/>
          <pc:sldMk cId="1378811579" sldId="310"/>
        </pc:sldMkLst>
        <pc:inkChg chg="add del">
          <ac:chgData name="Tsolmon Namuun" userId="22591a83-7ae6-439a-a5b1-8c0114bdd39b" providerId="ADAL" clId="{5B1B09AA-4C21-A94C-A98A-F2AAC1EED36B}" dt="2025-05-22T21:27:46.823" v="1"/>
          <ac:inkMkLst>
            <pc:docMk/>
            <pc:sldMk cId="1378811579" sldId="310"/>
            <ac:inkMk id="2" creationId="{2E4852E1-31FB-1306-D97E-78C562A1A2A6}"/>
          </ac:inkMkLst>
        </pc:inkChg>
      </pc:sldChg>
    </pc:docChg>
  </pc:docChgLst>
  <pc:docChgLst>
    <pc:chgData name="Sodagar Aditi" userId="S::sodagar.aditi@edu.bme.hu::70f081e4-e13e-4965-903c-ef8422223996" providerId="AD" clId="Web-{12DD3E11-F368-30F1-862C-6FA6BA7C35B3}"/>
    <pc:docChg chg="modSld">
      <pc:chgData name="Sodagar Aditi" userId="S::sodagar.aditi@edu.bme.hu::70f081e4-e13e-4965-903c-ef8422223996" providerId="AD" clId="Web-{12DD3E11-F368-30F1-862C-6FA6BA7C35B3}" dt="2025-05-22T09:42:18.470" v="0" actId="1076"/>
      <pc:docMkLst>
        <pc:docMk/>
      </pc:docMkLst>
      <pc:sldChg chg="modSp">
        <pc:chgData name="Sodagar Aditi" userId="S::sodagar.aditi@edu.bme.hu::70f081e4-e13e-4965-903c-ef8422223996" providerId="AD" clId="Web-{12DD3E11-F368-30F1-862C-6FA6BA7C35B3}" dt="2025-05-22T09:42:18.470" v="0" actId="1076"/>
        <pc:sldMkLst>
          <pc:docMk/>
          <pc:sldMk cId="2736812619" sldId="311"/>
        </pc:sldMkLst>
        <pc:spChg chg="mod">
          <ac:chgData name="Sodagar Aditi" userId="S::sodagar.aditi@edu.bme.hu::70f081e4-e13e-4965-903c-ef8422223996" providerId="AD" clId="Web-{12DD3E11-F368-30F1-862C-6FA6BA7C35B3}" dt="2025-05-22T09:42:18.470" v="0" actId="1076"/>
          <ac:spMkLst>
            <pc:docMk/>
            <pc:sldMk cId="2736812619" sldId="311"/>
            <ac:spMk id="4" creationId="{9329DE41-6CF7-D857-29FD-9784722A7D02}"/>
          </ac:spMkLst>
        </pc:spChg>
      </pc:sldChg>
    </pc:docChg>
  </pc:docChgLst>
  <pc:docChgLst>
    <pc:chgData name="Otgonpurev Oyuntulkhuur" userId="S::oyuntulkhuurotgonpurev@edu.bme.hu::bc0a312a-f5f8-4f58-b9e9-1ec7c62d9d15" providerId="AD" clId="Web-{D9AE40EA-7E3F-E652-29F2-0C250E711244}"/>
    <pc:docChg chg="modSld">
      <pc:chgData name="Otgonpurev Oyuntulkhuur" userId="S::oyuntulkhuurotgonpurev@edu.bme.hu::bc0a312a-f5f8-4f58-b9e9-1ec7c62d9d15" providerId="AD" clId="Web-{D9AE40EA-7E3F-E652-29F2-0C250E711244}" dt="2025-05-23T10:57:18.549" v="24" actId="1076"/>
      <pc:docMkLst>
        <pc:docMk/>
      </pc:docMkLst>
      <pc:sldChg chg="addSp delSp modSp">
        <pc:chgData name="Otgonpurev Oyuntulkhuur" userId="S::oyuntulkhuurotgonpurev@edu.bme.hu::bc0a312a-f5f8-4f58-b9e9-1ec7c62d9d15" providerId="AD" clId="Web-{D9AE40EA-7E3F-E652-29F2-0C250E711244}" dt="2025-05-23T10:57:18.549" v="24" actId="1076"/>
        <pc:sldMkLst>
          <pc:docMk/>
          <pc:sldMk cId="2736812619" sldId="311"/>
        </pc:sldMkLst>
        <pc:spChg chg="add del mod">
          <ac:chgData name="Otgonpurev Oyuntulkhuur" userId="S::oyuntulkhuurotgonpurev@edu.bme.hu::bc0a312a-f5f8-4f58-b9e9-1ec7c62d9d15" providerId="AD" clId="Web-{D9AE40EA-7E3F-E652-29F2-0C250E711244}" dt="2025-05-23T10:57:09.252" v="22"/>
          <ac:spMkLst>
            <pc:docMk/>
            <pc:sldMk cId="2736812619" sldId="311"/>
            <ac:spMk id="2" creationId="{B12A5D19-CD04-C2E7-A4BD-5B5DE360C2D6}"/>
          </ac:spMkLst>
        </pc:spChg>
        <pc:spChg chg="mod">
          <ac:chgData name="Otgonpurev Oyuntulkhuur" userId="S::oyuntulkhuurotgonpurev@edu.bme.hu::bc0a312a-f5f8-4f58-b9e9-1ec7c62d9d15" providerId="AD" clId="Web-{D9AE40EA-7E3F-E652-29F2-0C250E711244}" dt="2025-05-23T10:57:18.549" v="24" actId="1076"/>
          <ac:spMkLst>
            <pc:docMk/>
            <pc:sldMk cId="2736812619" sldId="311"/>
            <ac:spMk id="4" creationId="{9329DE41-6CF7-D857-29FD-9784722A7D02}"/>
          </ac:spMkLst>
        </pc:spChg>
      </pc:sldChg>
    </pc:docChg>
  </pc:docChgLst>
  <pc:docChgLst>
    <pc:chgData name="Shahi Moein" userId="S::moein.shahi@edu.bme.hu::fd323f26-c1e4-4dcf-8388-d6a5597be7f3" providerId="AD" clId="Web-{9041C4F1-D127-2A6A-6AF6-6052C715BF02}"/>
    <pc:docChg chg="modSld">
      <pc:chgData name="Shahi Moein" userId="S::moein.shahi@edu.bme.hu::fd323f26-c1e4-4dcf-8388-d6a5597be7f3" providerId="AD" clId="Web-{9041C4F1-D127-2A6A-6AF6-6052C715BF02}" dt="2025-05-06T04:09:43.426" v="4" actId="20577"/>
      <pc:docMkLst>
        <pc:docMk/>
      </pc:docMkLst>
      <pc:sldChg chg="modSp">
        <pc:chgData name="Shahi Moein" userId="S::moein.shahi@edu.bme.hu::fd323f26-c1e4-4dcf-8388-d6a5597be7f3" providerId="AD" clId="Web-{9041C4F1-D127-2A6A-6AF6-6052C715BF02}" dt="2025-05-06T04:09:43.426" v="4" actId="20577"/>
        <pc:sldMkLst>
          <pc:docMk/>
          <pc:sldMk cId="466324629" sldId="257"/>
        </pc:sldMkLst>
        <pc:spChg chg="mod">
          <ac:chgData name="Shahi Moein" userId="S::moein.shahi@edu.bme.hu::fd323f26-c1e4-4dcf-8388-d6a5597be7f3" providerId="AD" clId="Web-{9041C4F1-D127-2A6A-6AF6-6052C715BF02}" dt="2025-05-06T04:09:43.426" v="4" actId="20577"/>
          <ac:spMkLst>
            <pc:docMk/>
            <pc:sldMk cId="466324629" sldId="257"/>
            <ac:spMk id="8" creationId="{74E3179D-5DBF-F2E2-A09F-DAB641FB7478}"/>
          </ac:spMkLst>
        </pc:spChg>
      </pc:sldChg>
    </pc:docChg>
  </pc:docChgLst>
  <pc:docChgLst>
    <pc:chgData name="Babaei Parsa" userId="S::parsa.babaei@edu.bme.hu::3a8eb8dc-3fd8-4b02-b98d-54e3e3b1871a" providerId="AD" clId="Web-{3485FF43-AECD-0A33-CE61-4C66F9B10BAE}"/>
    <pc:docChg chg="modSld">
      <pc:chgData name="Babaei Parsa" userId="S::parsa.babaei@edu.bme.hu::3a8eb8dc-3fd8-4b02-b98d-54e3e3b1871a" providerId="AD" clId="Web-{3485FF43-AECD-0A33-CE61-4C66F9B10BAE}" dt="2025-05-28T08:40:19.939" v="1" actId="1076"/>
      <pc:docMkLst>
        <pc:docMk/>
      </pc:docMkLst>
      <pc:sldChg chg="modSp">
        <pc:chgData name="Babaei Parsa" userId="S::parsa.babaei@edu.bme.hu::3a8eb8dc-3fd8-4b02-b98d-54e3e3b1871a" providerId="AD" clId="Web-{3485FF43-AECD-0A33-CE61-4C66F9B10BAE}" dt="2025-05-28T08:40:19.939" v="1" actId="1076"/>
        <pc:sldMkLst>
          <pc:docMk/>
          <pc:sldMk cId="2736812619" sldId="311"/>
        </pc:sldMkLst>
        <pc:spChg chg="mod">
          <ac:chgData name="Babaei Parsa" userId="S::parsa.babaei@edu.bme.hu::3a8eb8dc-3fd8-4b02-b98d-54e3e3b1871a" providerId="AD" clId="Web-{3485FF43-AECD-0A33-CE61-4C66F9B10BAE}" dt="2025-05-28T08:40:19.939" v="1" actId="1076"/>
          <ac:spMkLst>
            <pc:docMk/>
            <pc:sldMk cId="2736812619" sldId="311"/>
            <ac:spMk id="4" creationId="{9329DE41-6CF7-D857-29FD-9784722A7D02}"/>
          </ac:spMkLst>
        </pc:spChg>
      </pc:sldChg>
    </pc:docChg>
  </pc:docChgLst>
  <pc:docChgLst>
    <pc:chgData name="Imeri Klevis" userId="S::klevis.imeri@edu.bme.hu::3e6c512f-01f4-4f78-8b83-75179cbd2c26" providerId="AD" clId="Web-{8229DE85-44CD-43B0-B282-91365C55FFD6}"/>
    <pc:docChg chg="modSld">
      <pc:chgData name="Imeri Klevis" userId="S::klevis.imeri@edu.bme.hu::3e6c512f-01f4-4f78-8b83-75179cbd2c26" providerId="AD" clId="Web-{8229DE85-44CD-43B0-B282-91365C55FFD6}" dt="2025-05-22T21:23:55.758" v="1" actId="1076"/>
      <pc:docMkLst>
        <pc:docMk/>
      </pc:docMkLst>
      <pc:sldChg chg="modSp">
        <pc:chgData name="Imeri Klevis" userId="S::klevis.imeri@edu.bme.hu::3e6c512f-01f4-4f78-8b83-75179cbd2c26" providerId="AD" clId="Web-{8229DE85-44CD-43B0-B282-91365C55FFD6}" dt="2025-05-22T21:23:55.758" v="1" actId="1076"/>
        <pc:sldMkLst>
          <pc:docMk/>
          <pc:sldMk cId="2217015279" sldId="309"/>
        </pc:sldMkLst>
        <pc:picChg chg="mod">
          <ac:chgData name="Imeri Klevis" userId="S::klevis.imeri@edu.bme.hu::3e6c512f-01f4-4f78-8b83-75179cbd2c26" providerId="AD" clId="Web-{8229DE85-44CD-43B0-B282-91365C55FFD6}" dt="2025-05-22T21:23:55.758" v="1" actId="1076"/>
          <ac:picMkLst>
            <pc:docMk/>
            <pc:sldMk cId="2217015279" sldId="309"/>
            <ac:picMk id="14" creationId="{6495B77C-699A-E7E3-382C-A1B1866C3AA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D0D84F-E9F4-48A9-A01D-3268DCB87D62}" type="datetimeFigureOut">
              <a:rPr lang="hu-HU" smtClean="0"/>
              <a:t>2025. 05. 28.</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D0BC9-92D1-492F-A25D-6907B4E283AC}" type="slidenum">
              <a:rPr lang="hu-HU" smtClean="0"/>
              <a:t>‹#›</a:t>
            </a:fld>
            <a:endParaRPr lang="hu-HU"/>
          </a:p>
        </p:txBody>
      </p:sp>
    </p:spTree>
    <p:extLst>
      <p:ext uri="{BB962C8B-B14F-4D97-AF65-F5344CB8AC3E}">
        <p14:creationId xmlns:p14="http://schemas.microsoft.com/office/powerpoint/2010/main" val="52636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D0BC9-92D1-492F-A25D-6907B4E283AC}" type="slidenum">
              <a:rPr lang="hu-HU" smtClean="0"/>
              <a:t>2</a:t>
            </a:fld>
            <a:endParaRPr lang="hu-HU"/>
          </a:p>
        </p:txBody>
      </p:sp>
    </p:spTree>
    <p:extLst>
      <p:ext uri="{BB962C8B-B14F-4D97-AF65-F5344CB8AC3E}">
        <p14:creationId xmlns:p14="http://schemas.microsoft.com/office/powerpoint/2010/main" val="4136974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D0BC9-92D1-492F-A25D-6907B4E283AC}" type="slidenum">
              <a:rPr lang="hu-HU" smtClean="0"/>
              <a:t>3</a:t>
            </a:fld>
            <a:endParaRPr lang="hu-HU"/>
          </a:p>
        </p:txBody>
      </p:sp>
    </p:spTree>
    <p:extLst>
      <p:ext uri="{BB962C8B-B14F-4D97-AF65-F5344CB8AC3E}">
        <p14:creationId xmlns:p14="http://schemas.microsoft.com/office/powerpoint/2010/main" val="369668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endParaRPr lang="en-US" b="0" i="0" u="none" strike="noStrike" dirty="0">
              <a:solidFill>
                <a:srgbClr val="000000"/>
              </a:solidFill>
              <a:effectLst/>
              <a:latin typeface="-webkit-standard"/>
            </a:endParaRPr>
          </a:p>
        </p:txBody>
      </p:sp>
      <p:sp>
        <p:nvSpPr>
          <p:cNvPr id="4" name="Slide Number Placeholder 3"/>
          <p:cNvSpPr>
            <a:spLocks noGrp="1"/>
          </p:cNvSpPr>
          <p:nvPr>
            <p:ph type="sldNum" sz="quarter" idx="5"/>
          </p:nvPr>
        </p:nvSpPr>
        <p:spPr/>
        <p:txBody>
          <a:bodyPr/>
          <a:lstStyle/>
          <a:p>
            <a:fld id="{22AD0BC9-92D1-492F-A25D-6907B4E283AC}" type="slidenum">
              <a:rPr lang="hu-HU" smtClean="0"/>
              <a:t>9</a:t>
            </a:fld>
            <a:endParaRPr lang="hu-HU"/>
          </a:p>
        </p:txBody>
      </p:sp>
    </p:spTree>
    <p:extLst>
      <p:ext uri="{BB962C8B-B14F-4D97-AF65-F5344CB8AC3E}">
        <p14:creationId xmlns:p14="http://schemas.microsoft.com/office/powerpoint/2010/main" val="271234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D0BC9-92D1-492F-A25D-6907B4E283AC}" type="slidenum">
              <a:rPr lang="hu-HU" smtClean="0"/>
              <a:t>10</a:t>
            </a:fld>
            <a:endParaRPr lang="hu-HU"/>
          </a:p>
        </p:txBody>
      </p:sp>
    </p:spTree>
    <p:extLst>
      <p:ext uri="{BB962C8B-B14F-4D97-AF65-F5344CB8AC3E}">
        <p14:creationId xmlns:p14="http://schemas.microsoft.com/office/powerpoint/2010/main" val="1402358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6" name="Dia számának helye 5"/>
          <p:cNvSpPr>
            <a:spLocks noGrp="1"/>
          </p:cNvSpPr>
          <p:nvPr>
            <p:ph type="sldNum" sz="quarter" idx="12"/>
          </p:nvPr>
        </p:nvSpPr>
        <p:spPr>
          <a:xfrm>
            <a:off x="8610600" y="6356350"/>
            <a:ext cx="2743200" cy="365125"/>
          </a:xfrm>
          <a:prstGeom prst="rect">
            <a:avLst/>
          </a:prstGeom>
        </p:spPr>
        <p:txBody>
          <a:bodyPr/>
          <a:lstStyle/>
          <a:p>
            <a:r>
              <a:rPr lang="hu-HU" dirty="0"/>
              <a:t>		         </a:t>
            </a:r>
            <a:fld id="{59D9E964-4AE0-440E-B751-A042E5159FB6}" type="slidenum">
              <a:rPr lang="hu-HU" smtClean="0"/>
              <a:pPr/>
              <a:t>‹#›</a:t>
            </a:fld>
            <a:endParaRPr lang="hu-HU" dirty="0"/>
          </a:p>
        </p:txBody>
      </p:sp>
    </p:spTree>
    <p:extLst>
      <p:ext uri="{BB962C8B-B14F-4D97-AF65-F5344CB8AC3E}">
        <p14:creationId xmlns:p14="http://schemas.microsoft.com/office/powerpoint/2010/main" val="114775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p:cNvSpPr>
            <a:spLocks noGrp="1"/>
          </p:cNvSpPr>
          <p:nvPr>
            <p:ph type="ftr" sz="quarter" idx="11"/>
          </p:nvPr>
        </p:nvSpPr>
        <p:spPr>
          <a:xfrm>
            <a:off x="4038600" y="6356350"/>
            <a:ext cx="4114800" cy="365125"/>
          </a:xfrm>
          <a:prstGeom prst="rect">
            <a:avLst/>
          </a:prstGeom>
        </p:spPr>
        <p:txBody>
          <a:bodyPr/>
          <a:lstStyle/>
          <a:p>
            <a:endParaRPr lang="hu-HU"/>
          </a:p>
        </p:txBody>
      </p:sp>
      <p:sp>
        <p:nvSpPr>
          <p:cNvPr id="6" name="Dia számának helye 5"/>
          <p:cNvSpPr>
            <a:spLocks noGrp="1"/>
          </p:cNvSpPr>
          <p:nvPr>
            <p:ph type="sldNum" sz="quarter" idx="12"/>
          </p:nvPr>
        </p:nvSpPr>
        <p:spPr>
          <a:xfrm>
            <a:off x="8610600" y="6356350"/>
            <a:ext cx="2743200" cy="365125"/>
          </a:xfrm>
          <a:prstGeom prst="rect">
            <a:avLst/>
          </a:prstGeom>
        </p:spPr>
        <p:txBody>
          <a:bodyPr/>
          <a:lstStyle/>
          <a:p>
            <a:fld id="{59D9E964-4AE0-440E-B751-A042E5159FB6}" type="slidenum">
              <a:rPr lang="hu-HU" smtClean="0"/>
              <a:t>‹#›</a:t>
            </a:fld>
            <a:endParaRPr lang="hu-HU"/>
          </a:p>
        </p:txBody>
      </p:sp>
    </p:spTree>
    <p:extLst>
      <p:ext uri="{BB962C8B-B14F-4D97-AF65-F5344CB8AC3E}">
        <p14:creationId xmlns:p14="http://schemas.microsoft.com/office/powerpoint/2010/main" val="2358463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p:cNvSpPr>
            <a:spLocks noGrp="1"/>
          </p:cNvSpPr>
          <p:nvPr>
            <p:ph type="ftr" sz="quarter" idx="11"/>
          </p:nvPr>
        </p:nvSpPr>
        <p:spPr>
          <a:xfrm>
            <a:off x="4038600" y="6356350"/>
            <a:ext cx="4114800" cy="365125"/>
          </a:xfrm>
          <a:prstGeom prst="rect">
            <a:avLst/>
          </a:prstGeom>
        </p:spPr>
        <p:txBody>
          <a:bodyPr/>
          <a:lstStyle/>
          <a:p>
            <a:endParaRPr lang="hu-HU"/>
          </a:p>
        </p:txBody>
      </p:sp>
      <p:sp>
        <p:nvSpPr>
          <p:cNvPr id="6" name="Dia számának helye 5"/>
          <p:cNvSpPr>
            <a:spLocks noGrp="1"/>
          </p:cNvSpPr>
          <p:nvPr>
            <p:ph type="sldNum" sz="quarter" idx="12"/>
          </p:nvPr>
        </p:nvSpPr>
        <p:spPr>
          <a:xfrm>
            <a:off x="8610600" y="6356350"/>
            <a:ext cx="2743200" cy="365125"/>
          </a:xfrm>
          <a:prstGeom prst="rect">
            <a:avLst/>
          </a:prstGeom>
        </p:spPr>
        <p:txBody>
          <a:bodyPr/>
          <a:lstStyle/>
          <a:p>
            <a:fld id="{59D9E964-4AE0-440E-B751-A042E5159FB6}" type="slidenum">
              <a:rPr lang="hu-HU" smtClean="0"/>
              <a:t>‹#›</a:t>
            </a:fld>
            <a:endParaRPr lang="hu-HU"/>
          </a:p>
        </p:txBody>
      </p:sp>
    </p:spTree>
    <p:extLst>
      <p:ext uri="{BB962C8B-B14F-4D97-AF65-F5344CB8AC3E}">
        <p14:creationId xmlns:p14="http://schemas.microsoft.com/office/powerpoint/2010/main" val="862252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a:xfrm>
            <a:off x="838200" y="6356350"/>
            <a:ext cx="2743200" cy="365125"/>
          </a:xfrm>
          <a:prstGeom prst="rect">
            <a:avLst/>
          </a:prstGeom>
        </p:spPr>
        <p:txBody>
          <a:bodyPr/>
          <a:lstStyle/>
          <a:p>
            <a:fld id="{A4AFF347-184F-4642-B0BF-A04E2BF2156B}" type="datetimeFigureOut">
              <a:rPr lang="hu-HU" smtClean="0"/>
              <a:t>2025. 05. 28.</a:t>
            </a:fld>
            <a:endParaRPr lang="hu-HU"/>
          </a:p>
        </p:txBody>
      </p:sp>
      <p:sp>
        <p:nvSpPr>
          <p:cNvPr id="5" name="Élőláb helye 4"/>
          <p:cNvSpPr>
            <a:spLocks noGrp="1"/>
          </p:cNvSpPr>
          <p:nvPr>
            <p:ph type="ftr" sz="quarter" idx="11"/>
          </p:nvPr>
        </p:nvSpPr>
        <p:spPr>
          <a:xfrm>
            <a:off x="4038600" y="6356350"/>
            <a:ext cx="4114800" cy="365125"/>
          </a:xfrm>
          <a:prstGeom prst="rect">
            <a:avLst/>
          </a:prstGeom>
        </p:spPr>
        <p:txBody>
          <a:bodyPr/>
          <a:lstStyle/>
          <a:p>
            <a:endParaRPr lang="hu-HU"/>
          </a:p>
        </p:txBody>
      </p:sp>
      <p:sp>
        <p:nvSpPr>
          <p:cNvPr id="6" name="Dia számának helye 5"/>
          <p:cNvSpPr>
            <a:spLocks noGrp="1"/>
          </p:cNvSpPr>
          <p:nvPr>
            <p:ph type="sldNum" sz="quarter" idx="12"/>
          </p:nvPr>
        </p:nvSpPr>
        <p:spPr>
          <a:xfrm>
            <a:off x="8610600" y="6356350"/>
            <a:ext cx="2743200" cy="365125"/>
          </a:xfrm>
          <a:prstGeom prst="rect">
            <a:avLst/>
          </a:prstGeom>
        </p:spPr>
        <p:txBody>
          <a:bodyPr/>
          <a:lstStyle>
            <a:lvl1pPr>
              <a:defRPr sz="1600"/>
            </a:lvl1pPr>
          </a:lstStyle>
          <a:p>
            <a:r>
              <a:rPr lang="hu-HU" dirty="0"/>
              <a:t>		          </a:t>
            </a:r>
            <a:fld id="{59D9E964-4AE0-440E-B751-A042E5159FB6}" type="slidenum">
              <a:rPr lang="hu-HU" smtClean="0"/>
              <a:pPr/>
              <a:t>‹#›</a:t>
            </a:fld>
            <a:endParaRPr lang="hu-HU" dirty="0"/>
          </a:p>
          <a:p>
            <a:endParaRPr lang="hu-HU" dirty="0"/>
          </a:p>
        </p:txBody>
      </p:sp>
    </p:spTree>
    <p:extLst>
      <p:ext uri="{BB962C8B-B14F-4D97-AF65-F5344CB8AC3E}">
        <p14:creationId xmlns:p14="http://schemas.microsoft.com/office/powerpoint/2010/main" val="116730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5" name="Élőláb helye 4"/>
          <p:cNvSpPr>
            <a:spLocks noGrp="1"/>
          </p:cNvSpPr>
          <p:nvPr>
            <p:ph type="ftr" sz="quarter" idx="11"/>
          </p:nvPr>
        </p:nvSpPr>
        <p:spPr>
          <a:xfrm>
            <a:off x="4038600" y="6356350"/>
            <a:ext cx="4114800" cy="365125"/>
          </a:xfrm>
          <a:prstGeom prst="rect">
            <a:avLst/>
          </a:prstGeom>
        </p:spPr>
        <p:txBody>
          <a:bodyPr/>
          <a:lstStyle/>
          <a:p>
            <a:endParaRPr lang="hu-HU"/>
          </a:p>
        </p:txBody>
      </p:sp>
      <p:sp>
        <p:nvSpPr>
          <p:cNvPr id="6" name="Dia számának helye 5"/>
          <p:cNvSpPr>
            <a:spLocks noGrp="1"/>
          </p:cNvSpPr>
          <p:nvPr>
            <p:ph type="sldNum" sz="quarter" idx="12"/>
          </p:nvPr>
        </p:nvSpPr>
        <p:spPr>
          <a:xfrm>
            <a:off x="8610600" y="6356350"/>
            <a:ext cx="2743200" cy="365125"/>
          </a:xfrm>
          <a:prstGeom prst="rect">
            <a:avLst/>
          </a:prstGeom>
        </p:spPr>
        <p:txBody>
          <a:bodyPr/>
          <a:lstStyle/>
          <a:p>
            <a:pPr lvl="4"/>
            <a:r>
              <a:rPr lang="hu-HU" dirty="0"/>
              <a:t>       </a:t>
            </a:r>
            <a:fld id="{59D9E964-4AE0-440E-B751-A042E5159FB6}" type="slidenum">
              <a:rPr lang="hu-HU" smtClean="0"/>
              <a:pPr lvl="4"/>
              <a:t>‹#›</a:t>
            </a:fld>
            <a:endParaRPr lang="hu-HU" dirty="0"/>
          </a:p>
        </p:txBody>
      </p:sp>
    </p:spTree>
    <p:extLst>
      <p:ext uri="{BB962C8B-B14F-4D97-AF65-F5344CB8AC3E}">
        <p14:creationId xmlns:p14="http://schemas.microsoft.com/office/powerpoint/2010/main" val="109421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11"/>
          </p:nvPr>
        </p:nvSpPr>
        <p:spPr>
          <a:xfrm>
            <a:off x="4038600" y="6356350"/>
            <a:ext cx="4114800" cy="365125"/>
          </a:xfrm>
          <a:prstGeom prst="rect">
            <a:avLst/>
          </a:prstGeom>
        </p:spPr>
        <p:txBody>
          <a:bodyPr/>
          <a:lstStyle/>
          <a:p>
            <a:endParaRPr lang="hu-HU"/>
          </a:p>
        </p:txBody>
      </p:sp>
      <p:sp>
        <p:nvSpPr>
          <p:cNvPr id="7" name="Dia számának helye 6"/>
          <p:cNvSpPr>
            <a:spLocks noGrp="1"/>
          </p:cNvSpPr>
          <p:nvPr>
            <p:ph type="sldNum" sz="quarter" idx="12"/>
          </p:nvPr>
        </p:nvSpPr>
        <p:spPr>
          <a:xfrm>
            <a:off x="8610600" y="6356350"/>
            <a:ext cx="2743200" cy="365125"/>
          </a:xfrm>
          <a:prstGeom prst="rect">
            <a:avLst/>
          </a:prstGeom>
        </p:spPr>
        <p:txBody>
          <a:bodyPr/>
          <a:lstStyle/>
          <a:p>
            <a:fld id="{59D9E964-4AE0-440E-B751-A042E5159FB6}" type="slidenum">
              <a:rPr lang="hu-HU" smtClean="0"/>
              <a:t>‹#›</a:t>
            </a:fld>
            <a:endParaRPr lang="hu-HU"/>
          </a:p>
        </p:txBody>
      </p:sp>
    </p:spTree>
    <p:extLst>
      <p:ext uri="{BB962C8B-B14F-4D97-AF65-F5344CB8AC3E}">
        <p14:creationId xmlns:p14="http://schemas.microsoft.com/office/powerpoint/2010/main" val="4251028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8" name="Élőláb helye 7"/>
          <p:cNvSpPr>
            <a:spLocks noGrp="1"/>
          </p:cNvSpPr>
          <p:nvPr>
            <p:ph type="ftr" sz="quarter" idx="11"/>
          </p:nvPr>
        </p:nvSpPr>
        <p:spPr>
          <a:xfrm>
            <a:off x="4038600" y="6356350"/>
            <a:ext cx="4114800" cy="365125"/>
          </a:xfrm>
          <a:prstGeom prst="rect">
            <a:avLst/>
          </a:prstGeom>
        </p:spPr>
        <p:txBody>
          <a:bodyPr/>
          <a:lstStyle/>
          <a:p>
            <a:endParaRPr lang="hu-HU"/>
          </a:p>
        </p:txBody>
      </p:sp>
      <p:sp>
        <p:nvSpPr>
          <p:cNvPr id="9" name="Dia számának helye 8"/>
          <p:cNvSpPr>
            <a:spLocks noGrp="1"/>
          </p:cNvSpPr>
          <p:nvPr>
            <p:ph type="sldNum" sz="quarter" idx="12"/>
          </p:nvPr>
        </p:nvSpPr>
        <p:spPr>
          <a:xfrm>
            <a:off x="8610600" y="6356350"/>
            <a:ext cx="2743200" cy="365125"/>
          </a:xfrm>
          <a:prstGeom prst="rect">
            <a:avLst/>
          </a:prstGeom>
        </p:spPr>
        <p:txBody>
          <a:bodyPr/>
          <a:lstStyle/>
          <a:p>
            <a:fld id="{59D9E964-4AE0-440E-B751-A042E5159FB6}" type="slidenum">
              <a:rPr lang="hu-HU" smtClean="0"/>
              <a:t>‹#›</a:t>
            </a:fld>
            <a:endParaRPr lang="hu-HU"/>
          </a:p>
        </p:txBody>
      </p:sp>
    </p:spTree>
    <p:extLst>
      <p:ext uri="{BB962C8B-B14F-4D97-AF65-F5344CB8AC3E}">
        <p14:creationId xmlns:p14="http://schemas.microsoft.com/office/powerpoint/2010/main" val="401510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4" name="Élőláb helye 3"/>
          <p:cNvSpPr>
            <a:spLocks noGrp="1"/>
          </p:cNvSpPr>
          <p:nvPr>
            <p:ph type="ftr" sz="quarter" idx="11"/>
          </p:nvPr>
        </p:nvSpPr>
        <p:spPr>
          <a:xfrm>
            <a:off x="4038600" y="6356350"/>
            <a:ext cx="4114800" cy="365125"/>
          </a:xfrm>
          <a:prstGeom prst="rect">
            <a:avLst/>
          </a:prstGeom>
        </p:spPr>
        <p:txBody>
          <a:bodyPr/>
          <a:lstStyle/>
          <a:p>
            <a:endParaRPr lang="hu-HU"/>
          </a:p>
        </p:txBody>
      </p:sp>
      <p:sp>
        <p:nvSpPr>
          <p:cNvPr id="5" name="Dia számának helye 4"/>
          <p:cNvSpPr>
            <a:spLocks noGrp="1"/>
          </p:cNvSpPr>
          <p:nvPr>
            <p:ph type="sldNum" sz="quarter" idx="12"/>
          </p:nvPr>
        </p:nvSpPr>
        <p:spPr>
          <a:xfrm>
            <a:off x="8610600" y="6356350"/>
            <a:ext cx="2743200" cy="365125"/>
          </a:xfrm>
          <a:prstGeom prst="rect">
            <a:avLst/>
          </a:prstGeom>
        </p:spPr>
        <p:txBody>
          <a:bodyPr/>
          <a:lstStyle/>
          <a:p>
            <a:fld id="{59D9E964-4AE0-440E-B751-A042E5159FB6}" type="slidenum">
              <a:rPr lang="hu-HU" smtClean="0"/>
              <a:t>‹#›</a:t>
            </a:fld>
            <a:endParaRPr lang="hu-HU"/>
          </a:p>
        </p:txBody>
      </p:sp>
    </p:spTree>
    <p:extLst>
      <p:ext uri="{BB962C8B-B14F-4D97-AF65-F5344CB8AC3E}">
        <p14:creationId xmlns:p14="http://schemas.microsoft.com/office/powerpoint/2010/main" val="19571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3" name="Élőláb helye 2"/>
          <p:cNvSpPr>
            <a:spLocks noGrp="1"/>
          </p:cNvSpPr>
          <p:nvPr>
            <p:ph type="ftr" sz="quarter" idx="11"/>
          </p:nvPr>
        </p:nvSpPr>
        <p:spPr>
          <a:xfrm>
            <a:off x="4038600" y="6356350"/>
            <a:ext cx="4114800" cy="365125"/>
          </a:xfrm>
          <a:prstGeom prst="rect">
            <a:avLst/>
          </a:prstGeom>
        </p:spPr>
        <p:txBody>
          <a:bodyPr/>
          <a:lstStyle/>
          <a:p>
            <a:endParaRPr lang="hu-HU"/>
          </a:p>
        </p:txBody>
      </p:sp>
      <p:sp>
        <p:nvSpPr>
          <p:cNvPr id="4" name="Dia számának helye 3"/>
          <p:cNvSpPr>
            <a:spLocks noGrp="1"/>
          </p:cNvSpPr>
          <p:nvPr>
            <p:ph type="sldNum" sz="quarter" idx="12"/>
          </p:nvPr>
        </p:nvSpPr>
        <p:spPr>
          <a:xfrm>
            <a:off x="8610600" y="6356350"/>
            <a:ext cx="2743200" cy="365125"/>
          </a:xfrm>
          <a:prstGeom prst="rect">
            <a:avLst/>
          </a:prstGeom>
        </p:spPr>
        <p:txBody>
          <a:bodyPr/>
          <a:lstStyle/>
          <a:p>
            <a:fld id="{59D9E964-4AE0-440E-B751-A042E5159FB6}" type="slidenum">
              <a:rPr lang="hu-HU" smtClean="0"/>
              <a:t>‹#›</a:t>
            </a:fld>
            <a:endParaRPr lang="hu-HU"/>
          </a:p>
        </p:txBody>
      </p:sp>
      <p:sp>
        <p:nvSpPr>
          <p:cNvPr id="5" name="Téglalap 4"/>
          <p:cNvSpPr/>
          <p:nvPr userDrawn="1"/>
        </p:nvSpPr>
        <p:spPr>
          <a:xfrm>
            <a:off x="11392296" y="6356350"/>
            <a:ext cx="418704" cy="369332"/>
          </a:xfrm>
          <a:prstGeom prst="rect">
            <a:avLst/>
          </a:prstGeom>
        </p:spPr>
        <p:txBody>
          <a:bodyPr wrap="none">
            <a:spAutoFit/>
          </a:bodyPr>
          <a:lstStyle/>
          <a:p>
            <a:fld id="{6E7E5790-4F18-4071-9948-AF36AA58FAB0}" type="slidenum">
              <a:rPr lang="hu-HU" altLang="hu-HU"/>
              <a:pPr/>
              <a:t>‹#›</a:t>
            </a:fld>
            <a:endParaRPr lang="hu-HU" dirty="0"/>
          </a:p>
        </p:txBody>
      </p:sp>
    </p:spTree>
    <p:extLst>
      <p:ext uri="{BB962C8B-B14F-4D97-AF65-F5344CB8AC3E}">
        <p14:creationId xmlns:p14="http://schemas.microsoft.com/office/powerpoint/2010/main" val="3052943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6" name="Élőláb helye 5"/>
          <p:cNvSpPr>
            <a:spLocks noGrp="1"/>
          </p:cNvSpPr>
          <p:nvPr>
            <p:ph type="ftr" sz="quarter" idx="11"/>
          </p:nvPr>
        </p:nvSpPr>
        <p:spPr>
          <a:xfrm>
            <a:off x="4038600" y="6356350"/>
            <a:ext cx="4114800" cy="365125"/>
          </a:xfrm>
          <a:prstGeom prst="rect">
            <a:avLst/>
          </a:prstGeom>
        </p:spPr>
        <p:txBody>
          <a:bodyPr/>
          <a:lstStyle/>
          <a:p>
            <a:endParaRPr lang="hu-HU"/>
          </a:p>
        </p:txBody>
      </p:sp>
      <p:sp>
        <p:nvSpPr>
          <p:cNvPr id="7" name="Dia számának helye 6"/>
          <p:cNvSpPr>
            <a:spLocks noGrp="1"/>
          </p:cNvSpPr>
          <p:nvPr>
            <p:ph type="sldNum" sz="quarter" idx="12"/>
          </p:nvPr>
        </p:nvSpPr>
        <p:spPr>
          <a:xfrm>
            <a:off x="8610600" y="6356350"/>
            <a:ext cx="2743200" cy="365125"/>
          </a:xfrm>
          <a:prstGeom prst="rect">
            <a:avLst/>
          </a:prstGeom>
        </p:spPr>
        <p:txBody>
          <a:bodyPr/>
          <a:lstStyle/>
          <a:p>
            <a:fld id="{59D9E964-4AE0-440E-B751-A042E5159FB6}" type="slidenum">
              <a:rPr lang="hu-HU" smtClean="0"/>
              <a:t>‹#›</a:t>
            </a:fld>
            <a:endParaRPr lang="hu-HU"/>
          </a:p>
        </p:txBody>
      </p:sp>
    </p:spTree>
    <p:extLst>
      <p:ext uri="{BB962C8B-B14F-4D97-AF65-F5344CB8AC3E}">
        <p14:creationId xmlns:p14="http://schemas.microsoft.com/office/powerpoint/2010/main" val="167873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6" name="Élőláb helye 5"/>
          <p:cNvSpPr>
            <a:spLocks noGrp="1"/>
          </p:cNvSpPr>
          <p:nvPr>
            <p:ph type="ftr" sz="quarter" idx="11"/>
          </p:nvPr>
        </p:nvSpPr>
        <p:spPr>
          <a:xfrm>
            <a:off x="4038600" y="6356350"/>
            <a:ext cx="4114800" cy="365125"/>
          </a:xfrm>
          <a:prstGeom prst="rect">
            <a:avLst/>
          </a:prstGeom>
        </p:spPr>
        <p:txBody>
          <a:bodyPr/>
          <a:lstStyle/>
          <a:p>
            <a:endParaRPr lang="hu-HU"/>
          </a:p>
        </p:txBody>
      </p:sp>
      <p:sp>
        <p:nvSpPr>
          <p:cNvPr id="7" name="Dia számának helye 6"/>
          <p:cNvSpPr>
            <a:spLocks noGrp="1"/>
          </p:cNvSpPr>
          <p:nvPr>
            <p:ph type="sldNum" sz="quarter" idx="12"/>
          </p:nvPr>
        </p:nvSpPr>
        <p:spPr>
          <a:xfrm>
            <a:off x="8610600" y="6356350"/>
            <a:ext cx="2743200" cy="365125"/>
          </a:xfrm>
          <a:prstGeom prst="rect">
            <a:avLst/>
          </a:prstGeom>
        </p:spPr>
        <p:txBody>
          <a:bodyPr/>
          <a:lstStyle/>
          <a:p>
            <a:fld id="{59D9E964-4AE0-440E-B751-A042E5159FB6}" type="slidenum">
              <a:rPr lang="hu-HU" smtClean="0"/>
              <a:t>‹#›</a:t>
            </a:fld>
            <a:endParaRPr lang="hu-HU"/>
          </a:p>
        </p:txBody>
      </p:sp>
    </p:spTree>
    <p:extLst>
      <p:ext uri="{BB962C8B-B14F-4D97-AF65-F5344CB8AC3E}">
        <p14:creationId xmlns:p14="http://schemas.microsoft.com/office/powerpoint/2010/main" val="4282802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12" name="Text Box 10"/>
          <p:cNvSpPr txBox="1">
            <a:spLocks noChangeArrowheads="1"/>
          </p:cNvSpPr>
          <p:nvPr userDrawn="1"/>
        </p:nvSpPr>
        <p:spPr bwMode="auto">
          <a:xfrm>
            <a:off x="747413" y="6542373"/>
            <a:ext cx="1708824" cy="274434"/>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31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marL="342900" indent="-342900">
              <a:defRPr sz="3200">
                <a:solidFill>
                  <a:srgbClr val="166F8F"/>
                </a:solidFill>
                <a:latin typeface="Times New Roman" pitchFamily="18" charset="0"/>
              </a:defRPr>
            </a:lvl1pPr>
            <a:lvl2pPr>
              <a:defRPr sz="3200">
                <a:solidFill>
                  <a:srgbClr val="166F8F"/>
                </a:solidFill>
                <a:latin typeface="Times New Roman" pitchFamily="18" charset="0"/>
              </a:defRPr>
            </a:lvl2pPr>
            <a:lvl3pPr>
              <a:defRPr sz="3200">
                <a:solidFill>
                  <a:srgbClr val="166F8F"/>
                </a:solidFill>
                <a:latin typeface="Times New Roman" pitchFamily="18" charset="0"/>
              </a:defRPr>
            </a:lvl3pPr>
            <a:lvl4pPr>
              <a:defRPr sz="3200">
                <a:solidFill>
                  <a:srgbClr val="166F8F"/>
                </a:solidFill>
                <a:latin typeface="Times New Roman" pitchFamily="18" charset="0"/>
              </a:defRPr>
            </a:lvl4pPr>
            <a:lvl5pPr>
              <a:defRPr sz="3200">
                <a:solidFill>
                  <a:srgbClr val="166F8F"/>
                </a:solidFill>
                <a:latin typeface="Times New Roman" pitchFamily="18" charset="0"/>
              </a:defRPr>
            </a:lvl5pPr>
            <a:lvl6pPr eaLnBrk="0" fontAlgn="base" hangingPunct="0">
              <a:spcBef>
                <a:spcPct val="20000"/>
              </a:spcBef>
              <a:spcAft>
                <a:spcPct val="0"/>
              </a:spcAft>
              <a:buClr>
                <a:srgbClr val="166F8F"/>
              </a:buClr>
              <a:buSzPct val="100000"/>
              <a:buChar char="•"/>
              <a:defRPr sz="3200">
                <a:solidFill>
                  <a:srgbClr val="166F8F"/>
                </a:solidFill>
                <a:latin typeface="Times New Roman" pitchFamily="18" charset="0"/>
              </a:defRPr>
            </a:lvl6pPr>
            <a:lvl7pPr eaLnBrk="0" fontAlgn="base" hangingPunct="0">
              <a:spcBef>
                <a:spcPct val="20000"/>
              </a:spcBef>
              <a:spcAft>
                <a:spcPct val="0"/>
              </a:spcAft>
              <a:buClr>
                <a:srgbClr val="166F8F"/>
              </a:buClr>
              <a:buSzPct val="100000"/>
              <a:buChar char="•"/>
              <a:defRPr sz="3200">
                <a:solidFill>
                  <a:srgbClr val="166F8F"/>
                </a:solidFill>
                <a:latin typeface="Times New Roman" pitchFamily="18" charset="0"/>
              </a:defRPr>
            </a:lvl7pPr>
            <a:lvl8pPr eaLnBrk="0" fontAlgn="base" hangingPunct="0">
              <a:spcBef>
                <a:spcPct val="20000"/>
              </a:spcBef>
              <a:spcAft>
                <a:spcPct val="0"/>
              </a:spcAft>
              <a:buClr>
                <a:srgbClr val="166F8F"/>
              </a:buClr>
              <a:buSzPct val="100000"/>
              <a:buChar char="•"/>
              <a:defRPr sz="3200">
                <a:solidFill>
                  <a:srgbClr val="166F8F"/>
                </a:solidFill>
                <a:latin typeface="Times New Roman" pitchFamily="18" charset="0"/>
              </a:defRPr>
            </a:lvl8pPr>
            <a:lvl9pPr eaLnBrk="0" fontAlgn="base" hangingPunct="0">
              <a:spcBef>
                <a:spcPct val="20000"/>
              </a:spcBef>
              <a:spcAft>
                <a:spcPct val="0"/>
              </a:spcAft>
              <a:buClr>
                <a:srgbClr val="166F8F"/>
              </a:buClr>
              <a:buSzPct val="100000"/>
              <a:buChar char="•"/>
              <a:defRPr sz="3200">
                <a:solidFill>
                  <a:srgbClr val="166F8F"/>
                </a:solidFill>
                <a:latin typeface="Times New Roman" pitchFamily="18" charset="0"/>
              </a:defRPr>
            </a:lvl9pPr>
          </a:lstStyle>
          <a:p>
            <a:pPr algn="ctr">
              <a:spcBef>
                <a:spcPct val="50000"/>
              </a:spcBef>
              <a:buFontTx/>
              <a:buNone/>
              <a:defRPr/>
            </a:pPr>
            <a:r>
              <a:rPr lang="hu-HU" sz="1200" dirty="0" err="1"/>
              <a:t>smartlab.tmit.bme.hu</a:t>
            </a:r>
            <a:endParaRPr lang="hu-HU" sz="1200" dirty="0"/>
          </a:p>
        </p:txBody>
      </p:sp>
      <p:pic>
        <p:nvPicPr>
          <p:cNvPr id="13" name="Kép 12"/>
          <p:cNvPicPr>
            <a:picLocks noChangeAspect="1"/>
          </p:cNvPicPr>
          <p:nvPr userDrawn="1"/>
        </p:nvPicPr>
        <p:blipFill>
          <a:blip r:embed="rId13"/>
          <a:stretch>
            <a:fillRect/>
          </a:stretch>
        </p:blipFill>
        <p:spPr>
          <a:xfrm>
            <a:off x="1020277" y="6250751"/>
            <a:ext cx="1163097" cy="355051"/>
          </a:xfrm>
          <a:prstGeom prst="rect">
            <a:avLst/>
          </a:prstGeom>
        </p:spPr>
      </p:pic>
      <p:pic>
        <p:nvPicPr>
          <p:cNvPr id="14" name="Kép 13"/>
          <p:cNvPicPr>
            <a:picLocks noChangeAspect="1"/>
          </p:cNvPicPr>
          <p:nvPr userDrawn="1"/>
        </p:nvPicPr>
        <p:blipFill rotWithShape="1">
          <a:blip r:embed="rId14" cstate="print">
            <a:extLst>
              <a:ext uri="{28A0092B-C50C-407E-A947-70E740481C1C}">
                <a14:useLocalDpi xmlns:a14="http://schemas.microsoft.com/office/drawing/2010/main" val="0"/>
              </a:ext>
            </a:extLst>
          </a:blip>
          <a:srcRect l="12442" t="9904" r="11297" b="8309"/>
          <a:stretch/>
        </p:blipFill>
        <p:spPr>
          <a:xfrm>
            <a:off x="9738396" y="6311899"/>
            <a:ext cx="477779" cy="512401"/>
          </a:xfrm>
          <a:prstGeom prst="rect">
            <a:avLst/>
          </a:prstGeom>
        </p:spPr>
      </p:pic>
      <p:sp>
        <p:nvSpPr>
          <p:cNvPr id="16" name="Dia számának helye 5"/>
          <p:cNvSpPr>
            <a:spLocks noGrp="1"/>
          </p:cNvSpPr>
          <p:nvPr>
            <p:ph type="sldNum" sz="quarter" idx="4"/>
          </p:nvPr>
        </p:nvSpPr>
        <p:spPr>
          <a:xfrm>
            <a:off x="10742868" y="6295663"/>
            <a:ext cx="610932" cy="365125"/>
          </a:xfrm>
          <a:prstGeom prst="rect">
            <a:avLst/>
          </a:prstGeom>
        </p:spPr>
        <p:txBody>
          <a:bodyPr/>
          <a:lstStyle>
            <a:lvl1pPr>
              <a:defRPr sz="1600" baseline="0">
                <a:solidFill>
                  <a:schemeClr val="tx1"/>
                </a:solidFill>
              </a:defRPr>
            </a:lvl1pPr>
          </a:lstStyle>
          <a:p>
            <a:fld id="{4A09EEB1-E07E-41D6-92E0-D7061FCB7B16}" type="slidenum">
              <a:rPr lang="hu-HU" smtClean="0"/>
              <a:pPr/>
              <a:t>‹#›</a:t>
            </a:fld>
            <a:r>
              <a:rPr lang="hu-HU" dirty="0"/>
              <a:t>/</a:t>
            </a:r>
          </a:p>
        </p:txBody>
      </p:sp>
      <p:pic>
        <p:nvPicPr>
          <p:cNvPr id="1026" name="Picture 2" descr="Távközlési és Mesterséges Intelligencia Tanszék">
            <a:extLst>
              <a:ext uri="{FF2B5EF4-FFF2-40B4-BE49-F238E27FC236}">
                <a16:creationId xmlns:a16="http://schemas.microsoft.com/office/drawing/2014/main" id="{4F241075-8991-4A3D-CFAD-00035C33273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961064" y="6176963"/>
            <a:ext cx="611186" cy="611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387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ibrahim@tmit.bme.hu" TargetMode="Externa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voxpopuli.readthedocs.io/en/latest/espeak_mbrola.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numediart/MBROL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wav"/><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wav"/><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wav"/><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wav"/><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wav"/><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8.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8.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8.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31.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32.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8.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34.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Catford_formant_plot.png"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corpus.eduhk.hk/english_pronunciation/index.php/2-2-formants-of-vowel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espeak.sourceforge.net/"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8;p1">
            <a:extLst>
              <a:ext uri="{FF2B5EF4-FFF2-40B4-BE49-F238E27FC236}">
                <a16:creationId xmlns:a16="http://schemas.microsoft.com/office/drawing/2014/main" id="{74E3179D-5DBF-F2E2-A09F-DAB641FB7478}"/>
              </a:ext>
            </a:extLst>
          </p:cNvPr>
          <p:cNvSpPr txBox="1">
            <a:spLocks/>
          </p:cNvSpPr>
          <p:nvPr/>
        </p:nvSpPr>
        <p:spPr>
          <a:xfrm>
            <a:off x="1524000" y="1122363"/>
            <a:ext cx="9144000" cy="1276888"/>
          </a:xfrm>
          <a:prstGeom prst="rect">
            <a:avLst/>
          </a:prstGeom>
          <a:noFill/>
          <a:ln>
            <a:noFill/>
          </a:ln>
        </p:spPr>
        <p:txBody>
          <a:bodyPr spcFirstLastPara="1" vert="horz" wrap="square" lIns="91425" tIns="45700" rIns="91425" bIns="45700" rtlCol="0" anchor="b"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chemeClr val="dk1"/>
              </a:buClr>
              <a:buSzPts val="6000"/>
              <a:buFont typeface="Times New Roman"/>
              <a:buNone/>
            </a:pPr>
            <a:r>
              <a:rPr lang="en-US" dirty="0">
                <a:latin typeface="Times New Roman"/>
                <a:ea typeface="Times New Roman"/>
                <a:cs typeface="Times New Roman"/>
                <a:sym typeface="Times New Roman"/>
              </a:rPr>
              <a:t>Speech Information Systems</a:t>
            </a:r>
            <a:endParaRPr lang="en-US" dirty="0"/>
          </a:p>
        </p:txBody>
      </p:sp>
      <p:sp>
        <p:nvSpPr>
          <p:cNvPr id="9" name="Google Shape;89;p1">
            <a:extLst>
              <a:ext uri="{FF2B5EF4-FFF2-40B4-BE49-F238E27FC236}">
                <a16:creationId xmlns:a16="http://schemas.microsoft.com/office/drawing/2014/main" id="{58640CE1-916C-9430-D3EF-ECD44CD89A0D}"/>
              </a:ext>
            </a:extLst>
          </p:cNvPr>
          <p:cNvSpPr txBox="1">
            <a:spLocks/>
          </p:cNvSpPr>
          <p:nvPr/>
        </p:nvSpPr>
        <p:spPr>
          <a:xfrm>
            <a:off x="1833308" y="3602038"/>
            <a:ext cx="7779848" cy="2133599"/>
          </a:xfrm>
          <a:prstGeom prst="rect">
            <a:avLst/>
          </a:prstGeom>
          <a:noFill/>
          <a:ln>
            <a:noFill/>
          </a:ln>
        </p:spPr>
        <p:txBody>
          <a:bodyPr spcFirstLastPara="1" vert="horz" wrap="square" lIns="91425" tIns="45700" rIns="91425" bIns="45700" rtlCol="0" anchor="t" anchorCtr="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buClr>
                <a:schemeClr val="dk1"/>
              </a:buClr>
              <a:buSzPct val="100000"/>
            </a:pPr>
            <a:r>
              <a:rPr lang="en-US" b="1" dirty="0">
                <a:latin typeface="Times New Roman" panose="02020603050405020304" pitchFamily="18" charset="0"/>
                <a:ea typeface="Times New Roman"/>
                <a:cs typeface="Times New Roman" panose="02020603050405020304" pitchFamily="18" charset="0"/>
                <a:sym typeface="Times New Roman"/>
              </a:rPr>
              <a:t>Lab 5</a:t>
            </a:r>
          </a:p>
          <a:p>
            <a:pPr>
              <a:spcBef>
                <a:spcPts val="0"/>
              </a:spcBef>
              <a:buClr>
                <a:schemeClr val="dk1"/>
              </a:buClr>
              <a:buSzPct val="100000"/>
            </a:pPr>
            <a:r>
              <a:rPr lang="en-US" b="1" dirty="0">
                <a:latin typeface="Times New Roman" panose="02020603050405020304" pitchFamily="18" charset="0"/>
                <a:cs typeface="Times New Roman" panose="02020603050405020304" pitchFamily="18" charset="0"/>
              </a:rPr>
              <a:t>Segmental and suprasegmental elements in speech technology, speech synthesizers in practice and their databases</a:t>
            </a:r>
          </a:p>
          <a:p>
            <a:pPr>
              <a:spcBef>
                <a:spcPts val="0"/>
              </a:spcBef>
              <a:buClr>
                <a:schemeClr val="dk1"/>
              </a:buClr>
              <a:buSzPct val="100000"/>
            </a:pPr>
            <a:endParaRPr lang="en-US" b="1" dirty="0">
              <a:latin typeface="Times New Roman" panose="02020603050405020304" pitchFamily="18" charset="0"/>
              <a:cs typeface="Times New Roman" panose="02020603050405020304" pitchFamily="18" charset="0"/>
            </a:endParaRPr>
          </a:p>
          <a:p>
            <a:pPr>
              <a:spcBef>
                <a:spcPts val="0"/>
              </a:spcBef>
              <a:buClr>
                <a:schemeClr val="dk1"/>
              </a:buClr>
              <a:buSzPct val="100000"/>
            </a:pPr>
            <a:r>
              <a:rPr lang="en-US" b="1" dirty="0">
                <a:latin typeface="Times New Roman" panose="02020603050405020304" pitchFamily="18" charset="0"/>
                <a:ea typeface="Times New Roman"/>
                <a:cs typeface="Times New Roman" panose="02020603050405020304" pitchFamily="18" charset="0"/>
                <a:sym typeface="Times New Roman"/>
              </a:rPr>
              <a:t>Author: </a:t>
            </a:r>
            <a:r>
              <a:rPr lang="en-US" dirty="0">
                <a:latin typeface="Times New Roman" panose="02020603050405020304" pitchFamily="18" charset="0"/>
                <a:ea typeface="Times New Roman"/>
                <a:cs typeface="Times New Roman" panose="02020603050405020304" pitchFamily="18" charset="0"/>
                <a:sym typeface="Times New Roman"/>
              </a:rPr>
              <a:t>Ibrahim Ibrahimov, Csaba </a:t>
            </a:r>
            <a:r>
              <a:rPr lang="en-US" dirty="0" err="1">
                <a:latin typeface="Times New Roman" panose="02020603050405020304" pitchFamily="18" charset="0"/>
                <a:ea typeface="Times New Roman"/>
                <a:cs typeface="Times New Roman" panose="02020603050405020304" pitchFamily="18" charset="0"/>
                <a:sym typeface="Times New Roman"/>
              </a:rPr>
              <a:t>Zainkó</a:t>
            </a:r>
            <a:br>
              <a:rPr lang="en-US" dirty="0">
                <a:latin typeface="Times New Roman" panose="02020603050405020304" pitchFamily="18" charset="0"/>
                <a:ea typeface="Times New Roman"/>
                <a:cs typeface="Times New Roman" panose="02020603050405020304" pitchFamily="18" charset="0"/>
                <a:sym typeface="Times New Roman"/>
              </a:rPr>
            </a:br>
            <a:r>
              <a:rPr lang="en-US" b="1" dirty="0">
                <a:latin typeface="Times New Roman" panose="02020603050405020304" pitchFamily="18" charset="0"/>
                <a:ea typeface="Times New Roman"/>
                <a:cs typeface="Times New Roman" panose="02020603050405020304" pitchFamily="18" charset="0"/>
                <a:sym typeface="Times New Roman"/>
              </a:rPr>
              <a:t>Email:</a:t>
            </a:r>
            <a:r>
              <a:rPr lang="en-US" dirty="0">
                <a:latin typeface="Times New Roman" panose="02020603050405020304" pitchFamily="18" charset="0"/>
                <a:ea typeface="Times New Roman"/>
                <a:cs typeface="Times New Roman" panose="02020603050405020304" pitchFamily="18" charset="0"/>
                <a:sym typeface="Times New Roman"/>
              </a:rPr>
              <a:t> </a:t>
            </a:r>
            <a:r>
              <a:rPr lang="en-US" u="sng" dirty="0">
                <a:solidFill>
                  <a:schemeClr val="hlink"/>
                </a:solidFill>
                <a:latin typeface="Times New Roman" panose="02020603050405020304" pitchFamily="18" charset="0"/>
                <a:ea typeface="Times New Roman"/>
                <a:cs typeface="Times New Roman" panose="02020603050405020304" pitchFamily="18" charset="0"/>
                <a:sym typeface="Times New Roman"/>
                <a:hlinkClick r:id="rId2"/>
              </a:rPr>
              <a:t>ibrahim@tmit.bme.hu</a:t>
            </a:r>
            <a:endParaRPr lang="en-US" dirty="0">
              <a:latin typeface="Times New Roman" panose="02020603050405020304" pitchFamily="18" charset="0"/>
              <a:ea typeface="Times New Roman"/>
              <a:cs typeface="Times New Roman" panose="02020603050405020304" pitchFamily="18" charset="0"/>
              <a:sym typeface="Times New Roman"/>
            </a:endParaRPr>
          </a:p>
          <a:p>
            <a:pPr>
              <a:buClr>
                <a:schemeClr val="dk1"/>
              </a:buClr>
              <a:buSzPct val="100000"/>
            </a:pPr>
            <a:r>
              <a:rPr lang="en-US" b="1" dirty="0">
                <a:latin typeface="Times New Roman" panose="02020603050405020304" pitchFamily="18" charset="0"/>
                <a:ea typeface="Times New Roman"/>
                <a:cs typeface="Times New Roman" panose="02020603050405020304" pitchFamily="18" charset="0"/>
                <a:sym typeface="Times New Roman"/>
              </a:rPr>
              <a:t>Academic Year:</a:t>
            </a:r>
            <a:r>
              <a:rPr lang="en-US" dirty="0">
                <a:latin typeface="Times New Roman" panose="02020603050405020304" pitchFamily="18" charset="0"/>
                <a:ea typeface="Times New Roman"/>
                <a:cs typeface="Times New Roman" panose="02020603050405020304" pitchFamily="18" charset="0"/>
                <a:sym typeface="Times New Roman"/>
              </a:rPr>
              <a:t> 2024/2025 – Spring</a:t>
            </a:r>
          </a:p>
          <a:p>
            <a:pPr>
              <a:buClr>
                <a:schemeClr val="dk1"/>
              </a:buClr>
              <a:buSzPct val="100000"/>
            </a:pPr>
            <a:endParaRPr lang="en-US" dirty="0">
              <a:latin typeface="Times New Roman"/>
              <a:ea typeface="Times New Roman"/>
              <a:cs typeface="Times New Roman"/>
              <a:sym typeface="Times New Roman"/>
            </a:endParaRPr>
          </a:p>
        </p:txBody>
      </p:sp>
      <p:pic>
        <p:nvPicPr>
          <p:cNvPr id="10" name="Google Shape;90;p1">
            <a:extLst>
              <a:ext uri="{FF2B5EF4-FFF2-40B4-BE49-F238E27FC236}">
                <a16:creationId xmlns:a16="http://schemas.microsoft.com/office/drawing/2014/main" id="{9F0D2420-5903-2396-4AA7-B4D1BC296910}"/>
              </a:ext>
            </a:extLst>
          </p:cNvPr>
          <p:cNvPicPr preferRelativeResize="0"/>
          <p:nvPr/>
        </p:nvPicPr>
        <p:blipFill rotWithShape="1">
          <a:blip r:embed="rId3">
            <a:alphaModFix/>
          </a:blip>
          <a:srcRect/>
          <a:stretch/>
        </p:blipFill>
        <p:spPr>
          <a:xfrm>
            <a:off x="10563669" y="2601547"/>
            <a:ext cx="1416676" cy="663262"/>
          </a:xfrm>
          <a:prstGeom prst="rect">
            <a:avLst/>
          </a:prstGeom>
          <a:noFill/>
          <a:ln>
            <a:noFill/>
          </a:ln>
        </p:spPr>
      </p:pic>
      <p:pic>
        <p:nvPicPr>
          <p:cNvPr id="11" name="Google Shape;91;p1">
            <a:extLst>
              <a:ext uri="{FF2B5EF4-FFF2-40B4-BE49-F238E27FC236}">
                <a16:creationId xmlns:a16="http://schemas.microsoft.com/office/drawing/2014/main" id="{D06D50A7-7E0F-DA93-0502-AF31AC8962D2}"/>
              </a:ext>
            </a:extLst>
          </p:cNvPr>
          <p:cNvPicPr preferRelativeResize="0"/>
          <p:nvPr/>
        </p:nvPicPr>
        <p:blipFill rotWithShape="1">
          <a:blip r:embed="rId4">
            <a:alphaModFix/>
          </a:blip>
          <a:srcRect/>
          <a:stretch/>
        </p:blipFill>
        <p:spPr>
          <a:xfrm>
            <a:off x="9884229" y="3429000"/>
            <a:ext cx="2140983" cy="2249251"/>
          </a:xfrm>
          <a:prstGeom prst="rect">
            <a:avLst/>
          </a:prstGeom>
          <a:noFill/>
          <a:ln>
            <a:noFill/>
          </a:ln>
        </p:spPr>
      </p:pic>
      <p:pic>
        <p:nvPicPr>
          <p:cNvPr id="12" name="Google Shape;92;p1">
            <a:extLst>
              <a:ext uri="{FF2B5EF4-FFF2-40B4-BE49-F238E27FC236}">
                <a16:creationId xmlns:a16="http://schemas.microsoft.com/office/drawing/2014/main" id="{7F181371-3F09-4C7E-92BB-C28C7C2D5E39}"/>
              </a:ext>
            </a:extLst>
          </p:cNvPr>
          <p:cNvPicPr preferRelativeResize="0"/>
          <p:nvPr/>
        </p:nvPicPr>
        <p:blipFill rotWithShape="1">
          <a:blip r:embed="rId5">
            <a:alphaModFix/>
          </a:blip>
          <a:srcRect/>
          <a:stretch/>
        </p:blipFill>
        <p:spPr>
          <a:xfrm>
            <a:off x="0" y="1308328"/>
            <a:ext cx="1562235" cy="4153260"/>
          </a:xfrm>
          <a:prstGeom prst="rect">
            <a:avLst/>
          </a:prstGeom>
          <a:noFill/>
          <a:ln>
            <a:noFill/>
          </a:ln>
        </p:spPr>
      </p:pic>
    </p:spTree>
    <p:extLst>
      <p:ext uri="{BB962C8B-B14F-4D97-AF65-F5344CB8AC3E}">
        <p14:creationId xmlns:p14="http://schemas.microsoft.com/office/powerpoint/2010/main" val="46632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B0F331B-FB29-3ADD-46BA-1BA083EF1BC6}"/>
              </a:ext>
            </a:extLst>
          </p:cNvPr>
          <p:cNvSpPr txBox="1"/>
          <p:nvPr/>
        </p:nvSpPr>
        <p:spPr>
          <a:xfrm>
            <a:off x="6566558" y="1028427"/>
            <a:ext cx="9231086" cy="646331"/>
          </a:xfrm>
          <a:prstGeom prst="rect">
            <a:avLst/>
          </a:prstGeom>
          <a:noFill/>
        </p:spPr>
        <p:txBody>
          <a:bodyPr wrap="square">
            <a:spAutoFit/>
          </a:bodyPr>
          <a:lstStyle/>
          <a:p>
            <a:endParaRPr lang="en-US" dirty="0">
              <a:solidFill>
                <a:srgbClr val="000000"/>
              </a:solidFill>
              <a:latin typeface="-webkit-standard"/>
            </a:endParaRPr>
          </a:p>
          <a:p>
            <a:pPr marL="342900" indent="-342900">
              <a:buAutoNum type="alphaLcParenR"/>
            </a:pPr>
            <a:endParaRPr lang="en-US" dirty="0"/>
          </a:p>
        </p:txBody>
      </p:sp>
      <p:sp>
        <p:nvSpPr>
          <p:cNvPr id="7" name="Cím 1">
            <a:extLst>
              <a:ext uri="{FF2B5EF4-FFF2-40B4-BE49-F238E27FC236}">
                <a16:creationId xmlns:a16="http://schemas.microsoft.com/office/drawing/2014/main" id="{93BAE2F8-9B3F-BC44-586A-739B31CAB66A}"/>
              </a:ext>
            </a:extLst>
          </p:cNvPr>
          <p:cNvSpPr>
            <a:spLocks noGrp="1"/>
          </p:cNvSpPr>
          <p:nvPr>
            <p:ph type="title"/>
          </p:nvPr>
        </p:nvSpPr>
        <p:spPr>
          <a:xfrm>
            <a:off x="369379" y="384711"/>
            <a:ext cx="11453242" cy="792163"/>
          </a:xfrm>
        </p:spPr>
        <p:txBody>
          <a:bodyPr>
            <a:normAutofit/>
          </a:bodyPr>
          <a:lstStyle/>
          <a:p>
            <a:r>
              <a:rPr lang="en-US" sz="3200" dirty="0">
                <a:latin typeface="Times New Roman" panose="02020603050405020304" pitchFamily="18" charset="0"/>
                <a:cs typeface="Times New Roman" panose="02020603050405020304" pitchFamily="18" charset="0"/>
              </a:rPr>
              <a:t>5. TTS system using diphone</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06EFCE2-0008-6A39-6468-7AFE4163373D}"/>
              </a:ext>
            </a:extLst>
          </p:cNvPr>
          <p:cNvSpPr txBox="1"/>
          <p:nvPr/>
        </p:nvSpPr>
        <p:spPr>
          <a:xfrm>
            <a:off x="696096" y="1232592"/>
            <a:ext cx="352936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 What is a </a:t>
            </a:r>
            <a:r>
              <a:rPr lang="hu-HU" sz="2400" b="1" dirty="0" err="1">
                <a:latin typeface="Times New Roman" panose="02020603050405020304" pitchFamily="18" charset="0"/>
                <a:cs typeface="Times New Roman" panose="02020603050405020304" pitchFamily="18" charset="0"/>
              </a:rPr>
              <a:t>dyad</a:t>
            </a:r>
            <a:r>
              <a:rPr lang="hu-HU" sz="2400" b="1"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diphone</a:t>
            </a:r>
            <a:r>
              <a:rPr lang="en-US" sz="2400"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F5260A13-BC44-7F19-2697-11911A25EFE7}"/>
              </a:ext>
            </a:extLst>
          </p:cNvPr>
          <p:cNvSpPr txBox="1"/>
          <p:nvPr/>
        </p:nvSpPr>
        <p:spPr>
          <a:xfrm>
            <a:off x="1009899" y="1732919"/>
            <a:ext cx="175560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Example: ”cat”</a:t>
            </a:r>
          </a:p>
        </p:txBody>
      </p:sp>
      <p:sp>
        <p:nvSpPr>
          <p:cNvPr id="11" name="TextBox 10">
            <a:extLst>
              <a:ext uri="{FF2B5EF4-FFF2-40B4-BE49-F238E27FC236}">
                <a16:creationId xmlns:a16="http://schemas.microsoft.com/office/drawing/2014/main" id="{03AAA897-0E08-7CA4-FF37-138926C9D3E3}"/>
              </a:ext>
            </a:extLst>
          </p:cNvPr>
          <p:cNvSpPr txBox="1"/>
          <p:nvPr/>
        </p:nvSpPr>
        <p:spPr>
          <a:xfrm>
            <a:off x="696097" y="2690253"/>
            <a:ext cx="10041926"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What happens with </a:t>
            </a:r>
            <a:r>
              <a:rPr lang="hu-HU" sz="2400" dirty="0" err="1">
                <a:latin typeface="Times New Roman" panose="02020603050405020304" pitchFamily="18" charset="0"/>
                <a:cs typeface="Times New Roman" panose="02020603050405020304" pitchFamily="18" charset="0"/>
              </a:rPr>
              <a:t>the</a:t>
            </a:r>
            <a:r>
              <a:rPr lang="hu-HU" sz="2400" dirty="0">
                <a:latin typeface="Times New Roman" panose="02020603050405020304" pitchFamily="18" charset="0"/>
                <a:cs typeface="Times New Roman" panose="02020603050405020304" pitchFamily="18" charset="0"/>
              </a:rPr>
              <a:t> </a:t>
            </a:r>
            <a:r>
              <a:rPr lang="hu-HU" sz="2400" dirty="0" err="1">
                <a:latin typeface="Times New Roman" panose="02020603050405020304" pitchFamily="18" charset="0"/>
                <a:cs typeface="Times New Roman" panose="02020603050405020304" pitchFamily="18" charset="0"/>
              </a:rPr>
              <a:t>affricate</a:t>
            </a:r>
            <a:r>
              <a:rPr lang="en-US" sz="2400" dirty="0">
                <a:latin typeface="Times New Roman" panose="02020603050405020304" pitchFamily="18" charset="0"/>
                <a:cs typeface="Times New Roman" panose="02020603050405020304" pitchFamily="18" charset="0"/>
              </a:rPr>
              <a:t> sound? - </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where should the </a:t>
            </a:r>
            <a:r>
              <a:rPr lang="hu-HU" sz="2400" b="0" i="0" u="none" strike="noStrike" dirty="0" err="1">
                <a:solidFill>
                  <a:srgbClr val="000000"/>
                </a:solidFill>
                <a:effectLst/>
                <a:latin typeface="Times New Roman" panose="02020603050405020304" pitchFamily="18" charset="0"/>
                <a:cs typeface="Times New Roman" panose="02020603050405020304" pitchFamily="18" charset="0"/>
              </a:rPr>
              <a:t>affricate</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 sound be split to minimize distortion?</a:t>
            </a:r>
          </a:p>
          <a:p>
            <a:endParaRPr lang="en-US"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2F8572B-6BF5-FBCD-B68A-9EC20174D236}"/>
              </a:ext>
            </a:extLst>
          </p:cNvPr>
          <p:cNvSpPr txBox="1"/>
          <p:nvPr/>
        </p:nvSpPr>
        <p:spPr>
          <a:xfrm>
            <a:off x="1009899" y="3446353"/>
            <a:ext cx="215475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Example: ”church”</a:t>
            </a:r>
          </a:p>
        </p:txBody>
      </p:sp>
      <p:sp>
        <p:nvSpPr>
          <p:cNvPr id="13" name="TextBox 12">
            <a:extLst>
              <a:ext uri="{FF2B5EF4-FFF2-40B4-BE49-F238E27FC236}">
                <a16:creationId xmlns:a16="http://schemas.microsoft.com/office/drawing/2014/main" id="{9DECF8B1-67B2-28E5-DC2C-4A6EBF04908E}"/>
              </a:ext>
            </a:extLst>
          </p:cNvPr>
          <p:cNvSpPr txBox="1"/>
          <p:nvPr/>
        </p:nvSpPr>
        <p:spPr>
          <a:xfrm>
            <a:off x="696095" y="4264008"/>
            <a:ext cx="8339142" cy="1138773"/>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 How many d</a:t>
            </a:r>
            <a:r>
              <a:rPr lang="hu-HU" sz="2400" dirty="0">
                <a:latin typeface="Times New Roman" panose="02020603050405020304" pitchFamily="18" charset="0"/>
                <a:cs typeface="Times New Roman" panose="02020603050405020304" pitchFamily="18" charset="0"/>
              </a:rPr>
              <a:t>y</a:t>
            </a:r>
            <a:r>
              <a:rPr lang="en-US" sz="2400" dirty="0">
                <a:latin typeface="Times New Roman" panose="02020603050405020304" pitchFamily="18" charset="0"/>
                <a:cs typeface="Times New Roman" panose="02020603050405020304" pitchFamily="18" charset="0"/>
              </a:rPr>
              <a:t>ads are needed to synthesize arbitrary English text?</a:t>
            </a:r>
          </a:p>
          <a:p>
            <a:r>
              <a:rPr lang="en-US" sz="2400" dirty="0">
                <a:latin typeface="Times New Roman" panose="02020603050405020304" pitchFamily="18" charset="0"/>
                <a:cs typeface="Times New Roman" panose="02020603050405020304" pitchFamily="18" charset="0"/>
              </a:rPr>
              <a:t>- What happens if we have long consonant sounds? </a:t>
            </a:r>
          </a:p>
          <a:p>
            <a:pPr lvl="1"/>
            <a:r>
              <a:rPr lang="en-US" sz="2000" dirty="0">
                <a:latin typeface="Times New Roman" panose="02020603050405020304" pitchFamily="18" charset="0"/>
                <a:cs typeface="Times New Roman" panose="02020603050405020304" pitchFamily="18" charset="0"/>
              </a:rPr>
              <a:t>Example: “pass”</a:t>
            </a:r>
          </a:p>
        </p:txBody>
      </p:sp>
      <p:sp>
        <p:nvSpPr>
          <p:cNvPr id="14" name="TextBox 13">
            <a:extLst>
              <a:ext uri="{FF2B5EF4-FFF2-40B4-BE49-F238E27FC236}">
                <a16:creationId xmlns:a16="http://schemas.microsoft.com/office/drawing/2014/main" id="{99113FD5-F4C9-C049-360B-8404C5BE568C}"/>
              </a:ext>
            </a:extLst>
          </p:cNvPr>
          <p:cNvSpPr txBox="1"/>
          <p:nvPr/>
        </p:nvSpPr>
        <p:spPr>
          <a:xfrm>
            <a:off x="696095" y="5506407"/>
            <a:ext cx="6225743" cy="646331"/>
          </a:xfrm>
          <a:prstGeom prst="rect">
            <a:avLst/>
          </a:prstGeom>
          <a:noFill/>
        </p:spPr>
        <p:txBody>
          <a:bodyPr wrap="none" rtlCol="0">
            <a:spAutoFit/>
          </a:bodyPr>
          <a:lstStyle/>
          <a:p>
            <a:r>
              <a:rPr lang="en-US" dirty="0">
                <a:hlinkClick r:id="rId3"/>
              </a:rPr>
              <a:t>https://voxpopuli.readthedocs.io/en/latest/espeak_mbrola.html</a:t>
            </a:r>
            <a:endParaRPr lang="en-US" dirty="0"/>
          </a:p>
          <a:p>
            <a:endParaRPr lang="en-US" dirty="0"/>
          </a:p>
        </p:txBody>
      </p:sp>
      <p:sp>
        <p:nvSpPr>
          <p:cNvPr id="16" name="TextBox 15">
            <a:extLst>
              <a:ext uri="{FF2B5EF4-FFF2-40B4-BE49-F238E27FC236}">
                <a16:creationId xmlns:a16="http://schemas.microsoft.com/office/drawing/2014/main" id="{0B9E469F-DA90-A891-93CC-E5C7E53E2FAA}"/>
              </a:ext>
            </a:extLst>
          </p:cNvPr>
          <p:cNvSpPr txBox="1"/>
          <p:nvPr/>
        </p:nvSpPr>
        <p:spPr>
          <a:xfrm>
            <a:off x="6997352" y="1047926"/>
            <a:ext cx="7902146" cy="646331"/>
          </a:xfrm>
          <a:prstGeom prst="rect">
            <a:avLst/>
          </a:prstGeom>
          <a:noFill/>
        </p:spPr>
        <p:txBody>
          <a:bodyPr wrap="square">
            <a:spAutoFit/>
          </a:bodyPr>
          <a:lstStyle/>
          <a:p>
            <a:r>
              <a:rPr lang="en-US" dirty="0">
                <a:hlinkClick r:id="rId4"/>
              </a:rPr>
              <a:t>https://github.com/numediart/MBROLATOR</a:t>
            </a:r>
            <a:endParaRPr lang="en-US" dirty="0"/>
          </a:p>
          <a:p>
            <a:endParaRPr lang="en-US" dirty="0"/>
          </a:p>
        </p:txBody>
      </p:sp>
      <p:sp>
        <p:nvSpPr>
          <p:cNvPr id="17" name="TextBox 16">
            <a:extLst>
              <a:ext uri="{FF2B5EF4-FFF2-40B4-BE49-F238E27FC236}">
                <a16:creationId xmlns:a16="http://schemas.microsoft.com/office/drawing/2014/main" id="{64B6BE6C-58EC-5307-B63F-7E57209B7865}"/>
              </a:ext>
            </a:extLst>
          </p:cNvPr>
          <p:cNvSpPr txBox="1"/>
          <p:nvPr/>
        </p:nvSpPr>
        <p:spPr>
          <a:xfrm>
            <a:off x="7661527" y="1482907"/>
            <a:ext cx="3286898" cy="923330"/>
          </a:xfrm>
          <a:prstGeom prst="rect">
            <a:avLst/>
          </a:prstGeom>
          <a:noFill/>
        </p:spPr>
        <p:txBody>
          <a:bodyPr wrap="square" rtlCol="0">
            <a:spAutoFit/>
          </a:bodyPr>
          <a:lstStyle/>
          <a:p>
            <a:r>
              <a:rPr lang="en-US" dirty="0" err="1"/>
              <a:t>Mbrola</a:t>
            </a:r>
            <a:r>
              <a:rPr lang="en-US" dirty="0"/>
              <a:t> – speech synthesizer utilizes diphones as input rather than the direct text</a:t>
            </a:r>
          </a:p>
        </p:txBody>
      </p:sp>
      <p:sp>
        <p:nvSpPr>
          <p:cNvPr id="18" name="Rectangle 17">
            <a:extLst>
              <a:ext uri="{FF2B5EF4-FFF2-40B4-BE49-F238E27FC236}">
                <a16:creationId xmlns:a16="http://schemas.microsoft.com/office/drawing/2014/main" id="{E5E184A1-427F-130F-C293-F0C16C0252C1}"/>
              </a:ext>
            </a:extLst>
          </p:cNvPr>
          <p:cNvSpPr/>
          <p:nvPr/>
        </p:nvSpPr>
        <p:spPr>
          <a:xfrm>
            <a:off x="6921838" y="1028427"/>
            <a:ext cx="4471092" cy="146763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02066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63A93-3E40-86C7-6CA7-230FC159A2D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CBC1D56-0B00-53D9-B3AC-59F1484E002D}"/>
              </a:ext>
            </a:extLst>
          </p:cNvPr>
          <p:cNvSpPr>
            <a:spLocks noGrp="1"/>
          </p:cNvSpPr>
          <p:nvPr>
            <p:ph type="ctrTitle"/>
          </p:nvPr>
        </p:nvSpPr>
        <p:spPr/>
        <p:txBody>
          <a:bodyPr/>
          <a:lstStyle/>
          <a:p>
            <a:r>
              <a:rPr lang="en-US" b="0" i="0" u="none" strike="noStrike" dirty="0">
                <a:solidFill>
                  <a:srgbClr val="000000"/>
                </a:solidFill>
                <a:effectLst/>
                <a:latin typeface="-webkit-standard"/>
              </a:rPr>
              <a:t>Sentence Intonation I</a:t>
            </a:r>
            <a:endParaRPr lang="hu-HU" dirty="0"/>
          </a:p>
        </p:txBody>
      </p:sp>
      <p:sp>
        <p:nvSpPr>
          <p:cNvPr id="3" name="Alcím 2">
            <a:extLst>
              <a:ext uri="{FF2B5EF4-FFF2-40B4-BE49-F238E27FC236}">
                <a16:creationId xmlns:a16="http://schemas.microsoft.com/office/drawing/2014/main" id="{997EDB56-F7F6-AD71-2B64-5934A474D382}"/>
              </a:ext>
            </a:extLst>
          </p:cNvPr>
          <p:cNvSpPr>
            <a:spLocks noGrp="1"/>
          </p:cNvSpPr>
          <p:nvPr>
            <p:ph type="subTitle" idx="1"/>
          </p:nvPr>
        </p:nvSpPr>
        <p:spPr/>
        <p:txBody>
          <a:bodyPr/>
          <a:lstStyle/>
          <a:p>
            <a:r>
              <a:rPr lang="en-US" b="0" i="0" u="none" strike="noStrike" dirty="0">
                <a:solidFill>
                  <a:srgbClr val="000000"/>
                </a:solidFill>
                <a:effectLst/>
                <a:latin typeface="-webkit-standard"/>
              </a:rPr>
              <a:t>Declarative, Interrogative</a:t>
            </a:r>
            <a:endParaRPr lang="hu-HU" dirty="0"/>
          </a:p>
        </p:txBody>
      </p:sp>
    </p:spTree>
    <p:extLst>
      <p:ext uri="{BB962C8B-B14F-4D97-AF65-F5344CB8AC3E}">
        <p14:creationId xmlns:p14="http://schemas.microsoft.com/office/powerpoint/2010/main" val="3876018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Intonation</a:t>
            </a:r>
            <a:endParaRPr lang="en-US" dirty="0"/>
          </a:p>
        </p:txBody>
      </p:sp>
      <p:sp>
        <p:nvSpPr>
          <p:cNvPr id="3" name="Tartalom helye 2"/>
          <p:cNvSpPr>
            <a:spLocks noGrp="1"/>
          </p:cNvSpPr>
          <p:nvPr>
            <p:ph idx="1"/>
          </p:nvPr>
        </p:nvSpPr>
        <p:spPr/>
        <p:txBody>
          <a:bodyPr/>
          <a:lstStyle/>
          <a:p>
            <a:r>
              <a:rPr lang="en-US" b="0" i="0" u="none" strike="noStrike" dirty="0">
                <a:solidFill>
                  <a:srgbClr val="000000"/>
                </a:solidFill>
                <a:effectLst/>
                <a:latin typeface="-webkit-standard"/>
              </a:rPr>
              <a:t>Duration of sound</a:t>
            </a:r>
          </a:p>
          <a:p>
            <a:r>
              <a:rPr lang="en-US" b="0" i="0" u="none" strike="noStrike" dirty="0">
                <a:solidFill>
                  <a:srgbClr val="000000"/>
                </a:solidFill>
                <a:effectLst/>
                <a:latin typeface="-webkit-standard"/>
              </a:rPr>
              <a:t>Energy</a:t>
            </a:r>
            <a:endParaRPr lang="hu-HU" dirty="0"/>
          </a:p>
          <a:p>
            <a:r>
              <a:rPr lang="en-US" b="1" i="0" u="none" strike="noStrike" dirty="0">
                <a:solidFill>
                  <a:srgbClr val="000000"/>
                </a:solidFill>
                <a:effectLst/>
                <a:latin typeface="-webkit-standard"/>
              </a:rPr>
              <a:t>Fundamental frequency</a:t>
            </a:r>
            <a:r>
              <a:rPr lang="hu-HU" b="1" dirty="0"/>
              <a:t> (F0)</a:t>
            </a:r>
          </a:p>
          <a:p>
            <a:r>
              <a:rPr lang="en-US" b="0" i="0" u="none" strike="noStrike" dirty="0">
                <a:solidFill>
                  <a:srgbClr val="000000"/>
                </a:solidFill>
                <a:effectLst/>
                <a:latin typeface="-webkit-standard"/>
              </a:rPr>
              <a:t>Voice quality</a:t>
            </a:r>
            <a:endParaRPr lang="en-US" dirty="0"/>
          </a:p>
        </p:txBody>
      </p:sp>
    </p:spTree>
    <p:extLst>
      <p:ext uri="{BB962C8B-B14F-4D97-AF65-F5344CB8AC3E}">
        <p14:creationId xmlns:p14="http://schemas.microsoft.com/office/powerpoint/2010/main" val="75878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Word Stress and Sentence Intonation</a:t>
            </a:r>
            <a:endParaRPr lang="en-US" dirty="0"/>
          </a:p>
        </p:txBody>
      </p:sp>
      <p:pic>
        <p:nvPicPr>
          <p:cNvPr id="6" name="Columbiafovarosaban_edit">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9872266" y="723106"/>
            <a:ext cx="609600" cy="609600"/>
          </a:xfrm>
        </p:spPr>
      </p:pic>
      <p:pic>
        <p:nvPicPr>
          <p:cNvPr id="4" name="Kép 3"/>
          <p:cNvPicPr>
            <a:picLocks noChangeAspect="1"/>
          </p:cNvPicPr>
          <p:nvPr/>
        </p:nvPicPr>
        <p:blipFill>
          <a:blip r:embed="rId5"/>
          <a:srcRect l="5525" b="24692"/>
          <a:stretch/>
        </p:blipFill>
        <p:spPr>
          <a:xfrm>
            <a:off x="1006867" y="1354478"/>
            <a:ext cx="10810486" cy="3465325"/>
          </a:xfrm>
          <a:prstGeom prst="rect">
            <a:avLst/>
          </a:prstGeom>
        </p:spPr>
      </p:pic>
      <p:sp>
        <p:nvSpPr>
          <p:cNvPr id="5" name="TextBox 4">
            <a:extLst>
              <a:ext uri="{FF2B5EF4-FFF2-40B4-BE49-F238E27FC236}">
                <a16:creationId xmlns:a16="http://schemas.microsoft.com/office/drawing/2014/main" id="{A0ABBE2E-65D4-D439-DFDB-360E0243A3AE}"/>
              </a:ext>
            </a:extLst>
          </p:cNvPr>
          <p:cNvSpPr txBox="1"/>
          <p:nvPr/>
        </p:nvSpPr>
        <p:spPr>
          <a:xfrm>
            <a:off x="546671" y="5063629"/>
            <a:ext cx="11098658" cy="1015663"/>
          </a:xfrm>
          <a:prstGeom prst="rect">
            <a:avLst/>
          </a:prstGeom>
          <a:noFill/>
        </p:spPr>
        <p:txBody>
          <a:bodyPr wrap="square">
            <a:spAutoFit/>
          </a:bodyPr>
          <a:lstStyle/>
          <a:p>
            <a:r>
              <a:rPr lang="en-US" sz="2000" b="1" i="0" u="none" strike="noStrike" dirty="0">
                <a:solidFill>
                  <a:srgbClr val="000000"/>
                </a:solidFill>
                <a:effectLst/>
              </a:rPr>
              <a:t>Figure 6.3.</a:t>
            </a:r>
            <a:r>
              <a:rPr lang="en-US" sz="2000" b="0" i="0" u="none" strike="noStrike" dirty="0">
                <a:solidFill>
                  <a:srgbClr val="000000"/>
                </a:solidFill>
                <a:effectLst/>
                <a:latin typeface="-webkit-standard"/>
              </a:rPr>
              <a:t> Descending melodic patterns make up most of the statement (4.4 s in length). The frequency range of the descending melodic patterns is largest at the beginning of the sentence and gradually decreases. The arrows indicate the F₀ (fundamental frequency) p</a:t>
            </a:r>
            <a:r>
              <a:rPr lang="hu-HU" sz="2000" b="0" i="0" u="none" strike="noStrike" dirty="0" err="1">
                <a:solidFill>
                  <a:srgbClr val="000000"/>
                </a:solidFill>
                <a:effectLst/>
                <a:latin typeface="-webkit-standard"/>
              </a:rPr>
              <a:t>eaks</a:t>
            </a:r>
            <a:r>
              <a:rPr lang="en-US" sz="2000" b="0" i="0" u="none" strike="noStrike" dirty="0">
                <a:solidFill>
                  <a:srgbClr val="000000"/>
                </a:solidFill>
                <a:effectLst/>
                <a:latin typeface="-webkit-standard"/>
              </a:rPr>
              <a:t>.</a:t>
            </a:r>
          </a:p>
        </p:txBody>
      </p:sp>
      <p:sp>
        <p:nvSpPr>
          <p:cNvPr id="8" name="TextBox 7">
            <a:extLst>
              <a:ext uri="{FF2B5EF4-FFF2-40B4-BE49-F238E27FC236}">
                <a16:creationId xmlns:a16="http://schemas.microsoft.com/office/drawing/2014/main" id="{C4F36156-CD43-0165-9CC7-BA6869E135BF}"/>
              </a:ext>
            </a:extLst>
          </p:cNvPr>
          <p:cNvSpPr txBox="1"/>
          <p:nvPr/>
        </p:nvSpPr>
        <p:spPr>
          <a:xfrm rot="16200000">
            <a:off x="-764575" y="2998579"/>
            <a:ext cx="2985113" cy="369332"/>
          </a:xfrm>
          <a:prstGeom prst="rect">
            <a:avLst/>
          </a:prstGeom>
          <a:noFill/>
        </p:spPr>
        <p:txBody>
          <a:bodyPr wrap="none" rtlCol="0">
            <a:spAutoFit/>
          </a:bodyPr>
          <a:lstStyle/>
          <a:p>
            <a:r>
              <a:rPr lang="en-US" i="0" u="none" strike="noStrike" dirty="0">
                <a:solidFill>
                  <a:srgbClr val="000000"/>
                </a:solidFill>
                <a:effectLst/>
                <a:latin typeface="Arial" panose="020B0604020202020204" pitchFamily="34" charset="0"/>
                <a:cs typeface="Arial" panose="020B0604020202020204" pitchFamily="34" charset="0"/>
              </a:rPr>
              <a:t>fundamental frequency (F₀)</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E56924-50E0-0B7B-D5E8-C7C2CBCFF182}"/>
              </a:ext>
            </a:extLst>
          </p:cNvPr>
          <p:cNvSpPr txBox="1"/>
          <p:nvPr/>
        </p:nvSpPr>
        <p:spPr>
          <a:xfrm>
            <a:off x="1622323" y="4694297"/>
            <a:ext cx="9822425" cy="369332"/>
          </a:xfrm>
          <a:prstGeom prst="rect">
            <a:avLst/>
          </a:prstGeom>
          <a:noFill/>
        </p:spPr>
        <p:txBody>
          <a:bodyPr wrap="square" rtlCol="0">
            <a:spAutoFit/>
          </a:bodyPr>
          <a:lstStyle/>
          <a:p>
            <a:r>
              <a:rPr lang="hu-HU" dirty="0"/>
              <a:t>In </a:t>
            </a:r>
            <a:r>
              <a:rPr lang="hu-HU" dirty="0" err="1"/>
              <a:t>the</a:t>
            </a:r>
            <a:r>
              <a:rPr lang="hu-HU" dirty="0"/>
              <a:t> </a:t>
            </a:r>
            <a:r>
              <a:rPr lang="hu-HU" dirty="0" err="1"/>
              <a:t>capital</a:t>
            </a:r>
            <a:r>
              <a:rPr lang="hu-HU" dirty="0"/>
              <a:t> of </a:t>
            </a:r>
            <a:r>
              <a:rPr lang="hu-HU" dirty="0" err="1"/>
              <a:t>Colombia</a:t>
            </a:r>
            <a:r>
              <a:rPr lang="hu-HU" dirty="0"/>
              <a:t> </a:t>
            </a:r>
            <a:r>
              <a:rPr lang="hu-HU" dirty="0" err="1"/>
              <a:t>there</a:t>
            </a:r>
            <a:r>
              <a:rPr lang="hu-HU" dirty="0"/>
              <a:t> </a:t>
            </a:r>
            <a:r>
              <a:rPr lang="hu-HU" dirty="0" err="1"/>
              <a:t>were</a:t>
            </a:r>
            <a:r>
              <a:rPr lang="hu-HU" dirty="0"/>
              <a:t> </a:t>
            </a:r>
            <a:r>
              <a:rPr lang="hu-HU" dirty="0" err="1"/>
              <a:t>explosions</a:t>
            </a:r>
            <a:r>
              <a:rPr lang="hu-HU" dirty="0"/>
              <a:t> in </a:t>
            </a:r>
            <a:r>
              <a:rPr lang="hu-HU" dirty="0" err="1"/>
              <a:t>two</a:t>
            </a:r>
            <a:r>
              <a:rPr lang="hu-HU" dirty="0"/>
              <a:t>               </a:t>
            </a:r>
            <a:r>
              <a:rPr lang="hu-HU" dirty="0" err="1"/>
              <a:t>fully</a:t>
            </a:r>
            <a:r>
              <a:rPr lang="hu-HU" dirty="0"/>
              <a:t> </a:t>
            </a:r>
            <a:r>
              <a:rPr lang="hu-HU" dirty="0" err="1"/>
              <a:t>packed</a:t>
            </a:r>
            <a:r>
              <a:rPr lang="hu-HU" dirty="0"/>
              <a:t>                     </a:t>
            </a:r>
            <a:r>
              <a:rPr lang="hu-HU" dirty="0" err="1"/>
              <a:t>clubs</a:t>
            </a:r>
            <a:endParaRPr lang="en-US" dirty="0"/>
          </a:p>
        </p:txBody>
      </p:sp>
    </p:spTree>
    <p:extLst>
      <p:ext uri="{BB962C8B-B14F-4D97-AF65-F5344CB8AC3E}">
        <p14:creationId xmlns:p14="http://schemas.microsoft.com/office/powerpoint/2010/main" val="1597647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35428" y="115926"/>
            <a:ext cx="10515600" cy="1325563"/>
          </a:xfrm>
        </p:spPr>
        <p:txBody>
          <a:bodyPr/>
          <a:lstStyle/>
          <a:p>
            <a:r>
              <a:rPr lang="en-US" b="0" i="0" u="none" strike="noStrike" dirty="0">
                <a:solidFill>
                  <a:srgbClr val="000000"/>
                </a:solidFill>
                <a:effectLst/>
                <a:latin typeface="-webkit-standard"/>
              </a:rPr>
              <a:t>Word Stress and Sentence Intonation</a:t>
            </a:r>
            <a:endParaRPr lang="en-US" dirty="0"/>
          </a:p>
        </p:txBody>
      </p:sp>
      <p:sp>
        <p:nvSpPr>
          <p:cNvPr id="5" name="TextBox 4">
            <a:extLst>
              <a:ext uri="{FF2B5EF4-FFF2-40B4-BE49-F238E27FC236}">
                <a16:creationId xmlns:a16="http://schemas.microsoft.com/office/drawing/2014/main" id="{A0ABBE2E-65D4-D439-DFDB-360E0243A3AE}"/>
              </a:ext>
            </a:extLst>
          </p:cNvPr>
          <p:cNvSpPr txBox="1"/>
          <p:nvPr/>
        </p:nvSpPr>
        <p:spPr>
          <a:xfrm>
            <a:off x="546671" y="5063629"/>
            <a:ext cx="11098658" cy="1015663"/>
          </a:xfrm>
          <a:prstGeom prst="rect">
            <a:avLst/>
          </a:prstGeom>
          <a:noFill/>
        </p:spPr>
        <p:txBody>
          <a:bodyPr wrap="square">
            <a:spAutoFit/>
          </a:bodyPr>
          <a:lstStyle/>
          <a:p>
            <a:r>
              <a:rPr lang="en-US" sz="2000" b="1" i="0" u="none" strike="noStrike" dirty="0">
                <a:solidFill>
                  <a:srgbClr val="000000"/>
                </a:solidFill>
                <a:effectLst/>
              </a:rPr>
              <a:t>Figure 5.1.</a:t>
            </a:r>
            <a:r>
              <a:rPr lang="en-US" sz="2000" b="0" i="0" u="none" strike="noStrike" dirty="0">
                <a:solidFill>
                  <a:srgbClr val="000000"/>
                </a:solidFill>
                <a:effectLst/>
                <a:latin typeface="-webkit-standard"/>
              </a:rPr>
              <a:t> Descending melodic patterns make up most of the statement. The frequency range of the descending melodic patterns is largest at the beginning of the sentence and gradually decreases. The arrows indicate the F₀ (fundamental frequency) p</a:t>
            </a:r>
            <a:r>
              <a:rPr lang="hu-HU" sz="2000" b="0" i="0" u="none" strike="noStrike" dirty="0" err="1">
                <a:solidFill>
                  <a:srgbClr val="000000"/>
                </a:solidFill>
                <a:effectLst/>
                <a:latin typeface="-webkit-standard"/>
              </a:rPr>
              <a:t>eaks</a:t>
            </a:r>
            <a:r>
              <a:rPr lang="en-US" sz="2000" b="0" i="0" u="none" strike="noStrike" dirty="0">
                <a:solidFill>
                  <a:srgbClr val="000000"/>
                </a:solidFill>
                <a:effectLst/>
                <a:latin typeface="-webkit-standard"/>
              </a:rPr>
              <a:t>.</a:t>
            </a:r>
          </a:p>
        </p:txBody>
      </p:sp>
      <p:pic>
        <p:nvPicPr>
          <p:cNvPr id="13" name="Picture 12" descr="A graph of a sound wave&#10;&#10;AI-generated content may be incorrect.">
            <a:extLst>
              <a:ext uri="{FF2B5EF4-FFF2-40B4-BE49-F238E27FC236}">
                <a16:creationId xmlns:a16="http://schemas.microsoft.com/office/drawing/2014/main" id="{38E664BC-DEFA-5587-C776-AEAC7D2851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050" y="1061357"/>
            <a:ext cx="10864279" cy="3816126"/>
          </a:xfrm>
          <a:prstGeom prst="rect">
            <a:avLst/>
          </a:prstGeom>
        </p:spPr>
      </p:pic>
      <p:pic>
        <p:nvPicPr>
          <p:cNvPr id="14" name="070_aud.wav">
            <a:hlinkClick r:id="" action="ppaction://media"/>
            <a:extLst>
              <a:ext uri="{FF2B5EF4-FFF2-40B4-BE49-F238E27FC236}">
                <a16:creationId xmlns:a16="http://schemas.microsoft.com/office/drawing/2014/main" id="{C7862132-BA49-A193-5726-645AEE76185C}"/>
              </a:ext>
            </a:extLst>
          </p:cNvPr>
          <p:cNvPicPr>
            <a:picLocks noChangeAspect="1"/>
          </p:cNvPicPr>
          <p:nvPr>
            <a:audioFile r:link="rId1"/>
            <p:extLst>
              <p:ext uri="{DAA4B4D4-6D71-4841-9C94-3DE7FCFB9230}">
                <p14:media xmlns:p14="http://schemas.microsoft.com/office/powerpoint/2010/main" r:embed="rId2">
                  <p14:trim st="2362.6095" end="198.5341"/>
                </p14:media>
              </p:ext>
            </p:extLst>
          </p:nvPr>
        </p:nvPicPr>
        <p:blipFill>
          <a:blip r:embed="rId5"/>
          <a:stretch>
            <a:fillRect/>
          </a:stretch>
        </p:blipFill>
        <p:spPr>
          <a:xfrm>
            <a:off x="10728492" y="404965"/>
            <a:ext cx="812800" cy="812800"/>
          </a:xfrm>
          <a:prstGeom prst="rect">
            <a:avLst/>
          </a:prstGeom>
        </p:spPr>
      </p:pic>
      <p:cxnSp>
        <p:nvCxnSpPr>
          <p:cNvPr id="16" name="Straight Arrow Connector 15">
            <a:extLst>
              <a:ext uri="{FF2B5EF4-FFF2-40B4-BE49-F238E27FC236}">
                <a16:creationId xmlns:a16="http://schemas.microsoft.com/office/drawing/2014/main" id="{CA28F34C-170E-39C5-EB10-282EEEE75FE9}"/>
              </a:ext>
            </a:extLst>
          </p:cNvPr>
          <p:cNvCxnSpPr/>
          <p:nvPr/>
        </p:nvCxnSpPr>
        <p:spPr>
          <a:xfrm>
            <a:off x="2634343" y="2514601"/>
            <a:ext cx="0" cy="48985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6618218B-3F55-D1DA-6274-C226012BDD5E}"/>
              </a:ext>
            </a:extLst>
          </p:cNvPr>
          <p:cNvCxnSpPr>
            <a:cxnSpLocks/>
          </p:cNvCxnSpPr>
          <p:nvPr/>
        </p:nvCxnSpPr>
        <p:spPr>
          <a:xfrm>
            <a:off x="4474029" y="2514601"/>
            <a:ext cx="0" cy="41365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C4B0EEF2-71A6-06EA-1042-9E6BBDF033A3}"/>
              </a:ext>
            </a:extLst>
          </p:cNvPr>
          <p:cNvCxnSpPr/>
          <p:nvPr/>
        </p:nvCxnSpPr>
        <p:spPr>
          <a:xfrm>
            <a:off x="5943601" y="2699659"/>
            <a:ext cx="0" cy="48985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5E5578A8-9774-5759-0431-7C1C0FC9931B}"/>
              </a:ext>
            </a:extLst>
          </p:cNvPr>
          <p:cNvCxnSpPr/>
          <p:nvPr/>
        </p:nvCxnSpPr>
        <p:spPr>
          <a:xfrm>
            <a:off x="6455229" y="2601688"/>
            <a:ext cx="0" cy="48985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56CE01CC-71A3-D8DF-39E6-3DFC21A60034}"/>
              </a:ext>
            </a:extLst>
          </p:cNvPr>
          <p:cNvCxnSpPr/>
          <p:nvPr/>
        </p:nvCxnSpPr>
        <p:spPr>
          <a:xfrm>
            <a:off x="7500257" y="2699659"/>
            <a:ext cx="0" cy="48985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878611C4-DFAE-F058-5B9F-E58029398C7E}"/>
              </a:ext>
            </a:extLst>
          </p:cNvPr>
          <p:cNvCxnSpPr/>
          <p:nvPr/>
        </p:nvCxnSpPr>
        <p:spPr>
          <a:xfrm>
            <a:off x="8207829" y="2601688"/>
            <a:ext cx="0" cy="48985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4039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Types of Sentences (from an intonation </a:t>
            </a:r>
            <a:r>
              <a:rPr lang="en-US" dirty="0">
                <a:solidFill>
                  <a:srgbClr val="000000"/>
                </a:solidFill>
                <a:latin typeface="-webkit-standard"/>
              </a:rPr>
              <a:t>p</a:t>
            </a:r>
            <a:r>
              <a:rPr lang="en-US" b="0" i="0" u="none" strike="noStrike" dirty="0">
                <a:solidFill>
                  <a:srgbClr val="000000"/>
                </a:solidFill>
                <a:effectLst/>
                <a:latin typeface="-webkit-standard"/>
              </a:rPr>
              <a:t>erspective)</a:t>
            </a:r>
            <a:endParaRPr lang="en-US" dirty="0"/>
          </a:p>
        </p:txBody>
      </p:sp>
      <p:sp>
        <p:nvSpPr>
          <p:cNvPr id="3" name="Tartalom helye 2"/>
          <p:cNvSpPr>
            <a:spLocks noGrp="1"/>
          </p:cNvSpPr>
          <p:nvPr>
            <p:ph idx="1"/>
          </p:nvPr>
        </p:nvSpPr>
        <p:spPr/>
        <p:txBody>
          <a:bodyPr/>
          <a:lstStyle/>
          <a:p>
            <a:r>
              <a:rPr lang="en-US" b="0" i="0" u="none" strike="noStrike" dirty="0">
                <a:solidFill>
                  <a:srgbClr val="000000"/>
                </a:solidFill>
                <a:effectLst/>
                <a:latin typeface="-webkit-standard"/>
              </a:rPr>
              <a:t>Declarative</a:t>
            </a:r>
          </a:p>
          <a:p>
            <a:r>
              <a:rPr lang="en-US" b="0" i="0" u="none" strike="noStrike" dirty="0">
                <a:solidFill>
                  <a:srgbClr val="000000"/>
                </a:solidFill>
                <a:effectLst/>
                <a:latin typeface="-webkit-standard"/>
              </a:rPr>
              <a:t>Interrogative</a:t>
            </a:r>
          </a:p>
          <a:p>
            <a:pPr lvl="1"/>
            <a:r>
              <a:rPr lang="en-US" b="0" i="0" u="none" strike="noStrike" dirty="0">
                <a:solidFill>
                  <a:srgbClr val="000000"/>
                </a:solidFill>
                <a:effectLst/>
                <a:latin typeface="-webkit-standard"/>
              </a:rPr>
              <a:t>Yes/No questions</a:t>
            </a:r>
          </a:p>
          <a:p>
            <a:pPr lvl="1"/>
            <a:r>
              <a:rPr lang="en-US" b="0" i="0" u="none" strike="noStrike" dirty="0">
                <a:solidFill>
                  <a:srgbClr val="000000"/>
                </a:solidFill>
                <a:effectLst/>
                <a:latin typeface="-webkit-standard"/>
              </a:rPr>
              <a:t>WH-questions </a:t>
            </a:r>
            <a:r>
              <a:rPr lang="hu-HU" dirty="0"/>
              <a:t>(</a:t>
            </a:r>
            <a:r>
              <a:rPr lang="en-US" b="0" i="0" u="none" strike="noStrike" dirty="0">
                <a:solidFill>
                  <a:srgbClr val="000000"/>
                </a:solidFill>
                <a:effectLst/>
                <a:latin typeface="-webkit-standard"/>
              </a:rPr>
              <a:t>supplementary questions</a:t>
            </a:r>
            <a:r>
              <a:rPr lang="hu-HU" dirty="0"/>
              <a:t>)</a:t>
            </a:r>
          </a:p>
          <a:p>
            <a:r>
              <a:rPr lang="en-US" b="0" i="0" u="none" strike="noStrike" dirty="0">
                <a:solidFill>
                  <a:srgbClr val="000000"/>
                </a:solidFill>
                <a:effectLst/>
                <a:latin typeface="-webkit-standard"/>
              </a:rPr>
              <a:t>Exclamatory, Imperative</a:t>
            </a:r>
            <a:endParaRPr lang="hu-HU" dirty="0"/>
          </a:p>
        </p:txBody>
      </p:sp>
    </p:spTree>
    <p:extLst>
      <p:ext uri="{BB962C8B-B14F-4D97-AF65-F5344CB8AC3E}">
        <p14:creationId xmlns:p14="http://schemas.microsoft.com/office/powerpoint/2010/main" val="397966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35B732-BC80-ED37-9011-9E50E2E975B4}"/>
              </a:ext>
            </a:extLst>
          </p:cNvPr>
          <p:cNvSpPr txBox="1"/>
          <p:nvPr/>
        </p:nvSpPr>
        <p:spPr>
          <a:xfrm>
            <a:off x="498230" y="5109197"/>
            <a:ext cx="11314326" cy="1015663"/>
          </a:xfrm>
          <a:prstGeom prst="rect">
            <a:avLst/>
          </a:prstGeom>
          <a:noFill/>
        </p:spPr>
        <p:txBody>
          <a:bodyPr wrap="square" rtlCol="0">
            <a:spAutoFit/>
          </a:bodyPr>
          <a:lstStyle/>
          <a:p>
            <a:r>
              <a:rPr lang="en-US" sz="2000" b="0" i="1" u="none" strike="noStrike" dirty="0">
                <a:solidFill>
                  <a:srgbClr val="000000"/>
                </a:solidFill>
                <a:effectLst/>
              </a:rPr>
              <a:t>Figure 5.2.</a:t>
            </a:r>
            <a:r>
              <a:rPr lang="en-US" sz="2000" b="0" i="0" u="none" strike="noStrike" dirty="0">
                <a:solidFill>
                  <a:srgbClr val="000000"/>
                </a:solidFill>
                <a:effectLst/>
                <a:latin typeface="-webkit-standard"/>
              </a:rPr>
              <a:t> The schematic intonation patterns of statements and questions and their relationships to the statement as a reference point in terms of syllables. The reference point is the initial </a:t>
            </a:r>
            <a:r>
              <a:rPr lang="en-US" sz="2000" b="1" i="0" u="none" strike="noStrike" dirty="0">
                <a:solidFill>
                  <a:srgbClr val="000000"/>
                </a:solidFill>
                <a:effectLst/>
              </a:rPr>
              <a:t>F₀</a:t>
            </a:r>
            <a:r>
              <a:rPr lang="en-US" sz="2000" b="0" i="0" u="none" strike="noStrike" dirty="0">
                <a:solidFill>
                  <a:srgbClr val="000000"/>
                </a:solidFill>
                <a:effectLst/>
                <a:latin typeface="-webkit-standard"/>
              </a:rPr>
              <a:t> value of the statement (e.g., </a:t>
            </a:r>
            <a:r>
              <a:rPr lang="en-US" sz="2000" b="1" i="0" u="none" strike="noStrike" dirty="0">
                <a:solidFill>
                  <a:srgbClr val="000000"/>
                </a:solidFill>
                <a:effectLst/>
              </a:rPr>
              <a:t>100% = 120 Hz</a:t>
            </a:r>
            <a:r>
              <a:rPr lang="en-US" sz="2000" b="0" i="0" u="none" strike="noStrike" dirty="0">
                <a:solidFill>
                  <a:srgbClr val="000000"/>
                </a:solidFill>
                <a:effectLst/>
                <a:latin typeface="-webkit-standard"/>
              </a:rPr>
              <a:t>).</a:t>
            </a:r>
            <a:endParaRPr lang="en-US" sz="2000" dirty="0"/>
          </a:p>
        </p:txBody>
      </p:sp>
      <p:pic>
        <p:nvPicPr>
          <p:cNvPr id="7" name="Picture 6" descr="A graph with lines and words&#10;&#10;AI-generated content may be incorrect.">
            <a:extLst>
              <a:ext uri="{FF2B5EF4-FFF2-40B4-BE49-F238E27FC236}">
                <a16:creationId xmlns:a16="http://schemas.microsoft.com/office/drawing/2014/main" id="{54EEF921-7394-E7BE-33D3-5DAC8E972766}"/>
              </a:ext>
            </a:extLst>
          </p:cNvPr>
          <p:cNvPicPr>
            <a:picLocks noChangeAspect="1"/>
          </p:cNvPicPr>
          <p:nvPr/>
        </p:nvPicPr>
        <p:blipFill>
          <a:blip r:embed="rId2">
            <a:extLst>
              <a:ext uri="{28A0092B-C50C-407E-A947-70E740481C1C}">
                <a14:useLocalDpi xmlns:a14="http://schemas.microsoft.com/office/drawing/2010/main" val="0"/>
              </a:ext>
            </a:extLst>
          </a:blip>
          <a:srcRect b="5264"/>
          <a:stretch/>
        </p:blipFill>
        <p:spPr>
          <a:xfrm>
            <a:off x="1068063" y="185123"/>
            <a:ext cx="9647853" cy="4782560"/>
          </a:xfrm>
          <a:prstGeom prst="rect">
            <a:avLst/>
          </a:prstGeom>
        </p:spPr>
      </p:pic>
    </p:spTree>
    <p:extLst>
      <p:ext uri="{BB962C8B-B14F-4D97-AF65-F5344CB8AC3E}">
        <p14:creationId xmlns:p14="http://schemas.microsoft.com/office/powerpoint/2010/main" val="82056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p:cNvPicPr>
            <a:picLocks noChangeAspect="1"/>
          </p:cNvPicPr>
          <p:nvPr/>
        </p:nvPicPr>
        <p:blipFill>
          <a:blip r:embed="rId2"/>
          <a:srcRect b="22625"/>
          <a:stretch/>
        </p:blipFill>
        <p:spPr>
          <a:xfrm>
            <a:off x="0" y="1765891"/>
            <a:ext cx="12062759" cy="3501170"/>
          </a:xfrm>
          <a:prstGeom prst="rect">
            <a:avLst/>
          </a:prstGeom>
        </p:spPr>
      </p:pic>
      <p:sp>
        <p:nvSpPr>
          <p:cNvPr id="5" name="TextBox 4">
            <a:extLst>
              <a:ext uri="{FF2B5EF4-FFF2-40B4-BE49-F238E27FC236}">
                <a16:creationId xmlns:a16="http://schemas.microsoft.com/office/drawing/2014/main" id="{31A75669-2178-4AC4-B76F-379C389D974B}"/>
              </a:ext>
            </a:extLst>
          </p:cNvPr>
          <p:cNvSpPr txBox="1"/>
          <p:nvPr/>
        </p:nvSpPr>
        <p:spPr>
          <a:xfrm>
            <a:off x="1772816" y="5288833"/>
            <a:ext cx="121700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It will rain.</a:t>
            </a:r>
          </a:p>
        </p:txBody>
      </p:sp>
      <p:sp>
        <p:nvSpPr>
          <p:cNvPr id="6" name="TextBox 5">
            <a:extLst>
              <a:ext uri="{FF2B5EF4-FFF2-40B4-BE49-F238E27FC236}">
                <a16:creationId xmlns:a16="http://schemas.microsoft.com/office/drawing/2014/main" id="{5D950EBD-20D4-F209-E835-5D46FE04E422}"/>
              </a:ext>
            </a:extLst>
          </p:cNvPr>
          <p:cNvSpPr txBox="1"/>
          <p:nvPr/>
        </p:nvSpPr>
        <p:spPr>
          <a:xfrm>
            <a:off x="3913163" y="5288833"/>
            <a:ext cx="125547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What time?</a:t>
            </a:r>
          </a:p>
        </p:txBody>
      </p:sp>
      <p:sp>
        <p:nvSpPr>
          <p:cNvPr id="7" name="TextBox 6">
            <a:extLst>
              <a:ext uri="{FF2B5EF4-FFF2-40B4-BE49-F238E27FC236}">
                <a16:creationId xmlns:a16="http://schemas.microsoft.com/office/drawing/2014/main" id="{93CA0D92-9F89-84E5-E300-E6F767D87C36}"/>
              </a:ext>
            </a:extLst>
          </p:cNvPr>
          <p:cNvSpPr txBox="1"/>
          <p:nvPr/>
        </p:nvSpPr>
        <p:spPr>
          <a:xfrm>
            <a:off x="5612036" y="5288833"/>
            <a:ext cx="14010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Before noon.</a:t>
            </a:r>
          </a:p>
        </p:txBody>
      </p:sp>
      <p:sp>
        <p:nvSpPr>
          <p:cNvPr id="8" name="TextBox 7">
            <a:extLst>
              <a:ext uri="{FF2B5EF4-FFF2-40B4-BE49-F238E27FC236}">
                <a16:creationId xmlns:a16="http://schemas.microsoft.com/office/drawing/2014/main" id="{E6DF0AE5-F759-5714-9DCA-84274B404870}"/>
              </a:ext>
            </a:extLst>
          </p:cNvPr>
          <p:cNvSpPr txBox="1"/>
          <p:nvPr/>
        </p:nvSpPr>
        <p:spPr>
          <a:xfrm>
            <a:off x="7651102" y="5288833"/>
            <a:ext cx="226857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Are you going hiking?</a:t>
            </a:r>
          </a:p>
        </p:txBody>
      </p:sp>
      <p:sp>
        <p:nvSpPr>
          <p:cNvPr id="9" name="TextBox 8">
            <a:extLst>
              <a:ext uri="{FF2B5EF4-FFF2-40B4-BE49-F238E27FC236}">
                <a16:creationId xmlns:a16="http://schemas.microsoft.com/office/drawing/2014/main" id="{6E67F6FB-3FF3-2ADE-D010-2C694D4916DB}"/>
              </a:ext>
            </a:extLst>
          </p:cNvPr>
          <p:cNvSpPr txBox="1"/>
          <p:nvPr/>
        </p:nvSpPr>
        <p:spPr>
          <a:xfrm>
            <a:off x="10501604" y="5288833"/>
            <a:ext cx="124982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We will go.</a:t>
            </a:r>
          </a:p>
        </p:txBody>
      </p:sp>
      <p:sp>
        <p:nvSpPr>
          <p:cNvPr id="12" name="Title 10">
            <a:extLst>
              <a:ext uri="{FF2B5EF4-FFF2-40B4-BE49-F238E27FC236}">
                <a16:creationId xmlns:a16="http://schemas.microsoft.com/office/drawing/2014/main" id="{E79CE0B0-3BF3-13DC-A979-9B321B5827CA}"/>
              </a:ext>
            </a:extLst>
          </p:cNvPr>
          <p:cNvSpPr>
            <a:spLocks noGrp="1"/>
          </p:cNvSpPr>
          <p:nvPr>
            <p:ph type="title"/>
          </p:nvPr>
        </p:nvSpPr>
        <p:spPr>
          <a:xfrm>
            <a:off x="838200" y="365125"/>
            <a:ext cx="10515600" cy="1325563"/>
          </a:xfrm>
        </p:spPr>
        <p:txBody>
          <a:bodyPr>
            <a:normAutofit fontScale="90000"/>
          </a:bodyPr>
          <a:lstStyle/>
          <a:p>
            <a:r>
              <a:rPr lang="en-US" sz="3600" b="1" dirty="0">
                <a:latin typeface="Arial" panose="020B0604020202020204" pitchFamily="34" charset="0"/>
                <a:cs typeface="Arial" panose="020B0604020202020204" pitchFamily="34" charset="0"/>
              </a:rPr>
              <a:t>Characteristic Patterns of Sentence Intonation in Continuous Speech or Dialogue – Hungarian</a:t>
            </a:r>
            <a:br>
              <a:rPr lang="en-US" b="1" dirty="0">
                <a:latin typeface="Arial" panose="020B0604020202020204" pitchFamily="34" charset="0"/>
                <a:cs typeface="Arial" panose="020B0604020202020204" pitchFamily="34" charset="0"/>
              </a:rPr>
            </a:br>
            <a:endParaRPr lang="en-US" dirty="0"/>
          </a:p>
        </p:txBody>
      </p:sp>
    </p:spTree>
    <p:extLst>
      <p:ext uri="{BB962C8B-B14F-4D97-AF65-F5344CB8AC3E}">
        <p14:creationId xmlns:p14="http://schemas.microsoft.com/office/powerpoint/2010/main" val="2329432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D5B51-D29C-2EFB-0F1D-74637BF344E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0D90E7E-4A5C-18FF-9C32-40ACDBCEDD94}"/>
              </a:ext>
            </a:extLst>
          </p:cNvPr>
          <p:cNvSpPr>
            <a:spLocks noGrp="1"/>
          </p:cNvSpPr>
          <p:nvPr>
            <p:ph type="title"/>
          </p:nvPr>
        </p:nvSpPr>
        <p:spPr/>
        <p:txBody>
          <a:bodyPr>
            <a:normAutofit fontScale="90000"/>
          </a:bodyPr>
          <a:lstStyle/>
          <a:p>
            <a:r>
              <a:rPr lang="en-US" sz="3600" b="1" dirty="0">
                <a:latin typeface="Arial" panose="020B0604020202020204" pitchFamily="34" charset="0"/>
                <a:cs typeface="Arial" panose="020B0604020202020204" pitchFamily="34" charset="0"/>
              </a:rPr>
              <a:t>Characteristic Patterns of Sentence Intonation in Continuous Speech or Dialogue – English</a:t>
            </a:r>
            <a:br>
              <a:rPr lang="en-US" b="1" dirty="0">
                <a:latin typeface="Arial" panose="020B0604020202020204" pitchFamily="34" charset="0"/>
                <a:cs typeface="Arial" panose="020B0604020202020204" pitchFamily="34" charset="0"/>
              </a:rPr>
            </a:br>
            <a:endParaRPr lang="en-US" dirty="0"/>
          </a:p>
        </p:txBody>
      </p:sp>
      <p:pic>
        <p:nvPicPr>
          <p:cNvPr id="13" name="Picture 12" descr="A graph with lines and dots&#10;&#10;AI-generated content may be incorrect.">
            <a:extLst>
              <a:ext uri="{FF2B5EF4-FFF2-40B4-BE49-F238E27FC236}">
                <a16:creationId xmlns:a16="http://schemas.microsoft.com/office/drawing/2014/main" id="{AF9D1890-A85F-A5A0-DB60-C2EAADF22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09" y="1445784"/>
            <a:ext cx="11111382" cy="4607844"/>
          </a:xfrm>
          <a:prstGeom prst="rect">
            <a:avLst/>
          </a:prstGeom>
        </p:spPr>
      </p:pic>
    </p:spTree>
    <p:extLst>
      <p:ext uri="{BB962C8B-B14F-4D97-AF65-F5344CB8AC3E}">
        <p14:creationId xmlns:p14="http://schemas.microsoft.com/office/powerpoint/2010/main" val="858257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Example II.</a:t>
            </a:r>
            <a:endParaRPr lang="en-US" dirty="0"/>
          </a:p>
        </p:txBody>
      </p:sp>
      <p:sp>
        <p:nvSpPr>
          <p:cNvPr id="6" name="TextBox 5">
            <a:extLst>
              <a:ext uri="{FF2B5EF4-FFF2-40B4-BE49-F238E27FC236}">
                <a16:creationId xmlns:a16="http://schemas.microsoft.com/office/drawing/2014/main" id="{939338A0-956D-B4FE-A1EE-92CB32C25460}"/>
              </a:ext>
            </a:extLst>
          </p:cNvPr>
          <p:cNvSpPr txBox="1"/>
          <p:nvPr/>
        </p:nvSpPr>
        <p:spPr>
          <a:xfrm>
            <a:off x="2155371" y="5313560"/>
            <a:ext cx="11010122" cy="400110"/>
          </a:xfrm>
          <a:prstGeom prst="rect">
            <a:avLst/>
          </a:prstGeom>
          <a:noFill/>
        </p:spPr>
        <p:txBody>
          <a:bodyPr wrap="square" rtlCol="0">
            <a:spAutoFit/>
          </a:bodyPr>
          <a:lstStyle/>
          <a:p>
            <a:r>
              <a:rPr lang="en-US" sz="2000" b="1" i="0" u="none" strike="noStrike" dirty="0">
                <a:solidFill>
                  <a:srgbClr val="000000"/>
                </a:solidFill>
                <a:effectLst/>
              </a:rPr>
              <a:t>Figure 5.4.</a:t>
            </a:r>
            <a:r>
              <a:rPr lang="en-US" sz="2000" b="0" i="0" u="none" strike="noStrike" dirty="0">
                <a:solidFill>
                  <a:srgbClr val="000000"/>
                </a:solidFill>
                <a:effectLst/>
                <a:latin typeface="-webkit-standard"/>
              </a:rPr>
              <a:t> The pitch contour of the sentence focus in the declarative sentence.</a:t>
            </a:r>
            <a:endParaRPr lang="en-US" sz="2000" dirty="0"/>
          </a:p>
        </p:txBody>
      </p:sp>
      <p:pic>
        <p:nvPicPr>
          <p:cNvPr id="11" name="Picture 10" descr="A graph of a waveform&#10;&#10;AI-generated content may be incorrect.">
            <a:extLst>
              <a:ext uri="{FF2B5EF4-FFF2-40B4-BE49-F238E27FC236}">
                <a16:creationId xmlns:a16="http://schemas.microsoft.com/office/drawing/2014/main" id="{89693613-5D1D-6143-D83B-D14381325C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344385"/>
            <a:ext cx="10855779" cy="3813141"/>
          </a:xfrm>
          <a:prstGeom prst="rect">
            <a:avLst/>
          </a:prstGeom>
        </p:spPr>
      </p:pic>
      <p:pic>
        <p:nvPicPr>
          <p:cNvPr id="12" name="144_aud.wav">
            <a:hlinkClick r:id="" action="ppaction://media"/>
            <a:extLst>
              <a:ext uri="{FF2B5EF4-FFF2-40B4-BE49-F238E27FC236}">
                <a16:creationId xmlns:a16="http://schemas.microsoft.com/office/drawing/2014/main" id="{AFC1B25C-76A8-FCB4-E8BD-6785FC6D2DE5}"/>
              </a:ext>
            </a:extLst>
          </p:cNvPr>
          <p:cNvPicPr>
            <a:picLocks noChangeAspect="1"/>
          </p:cNvPicPr>
          <p:nvPr>
            <a:audioFile r:link="rId1"/>
            <p:extLst>
              <p:ext uri="{DAA4B4D4-6D71-4841-9C94-3DE7FCFB9230}">
                <p14:media xmlns:p14="http://schemas.microsoft.com/office/powerpoint/2010/main" r:embed="rId2">
                  <p14:trim st="2118.1462" end="626.605"/>
                </p14:media>
              </p:ext>
            </p:extLst>
          </p:nvPr>
        </p:nvPicPr>
        <p:blipFill>
          <a:blip r:embed="rId5"/>
          <a:stretch>
            <a:fillRect/>
          </a:stretch>
        </p:blipFill>
        <p:spPr>
          <a:xfrm>
            <a:off x="10870293" y="621506"/>
            <a:ext cx="812800" cy="812800"/>
          </a:xfrm>
          <a:prstGeom prst="rect">
            <a:avLst/>
          </a:prstGeom>
        </p:spPr>
      </p:pic>
    </p:spTree>
    <p:extLst>
      <p:ext uri="{BB962C8B-B14F-4D97-AF65-F5344CB8AC3E}">
        <p14:creationId xmlns:p14="http://schemas.microsoft.com/office/powerpoint/2010/main" val="27578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9652409-6A26-67D4-E3A5-2AD0B38A2660}"/>
              </a:ext>
            </a:extLst>
          </p:cNvPr>
          <p:cNvSpPr>
            <a:spLocks noGrp="1" noChangeArrowheads="1"/>
          </p:cNvSpPr>
          <p:nvPr>
            <p:ph type="title"/>
          </p:nvPr>
        </p:nvSpPr>
        <p:spPr>
          <a:xfrm>
            <a:off x="489857" y="329473"/>
            <a:ext cx="11212286" cy="1368698"/>
          </a:xfrm>
        </p:spPr>
        <p:txBody>
          <a:bodyPr>
            <a:normAutofit/>
          </a:bodyPr>
          <a:lstStyle/>
          <a:p>
            <a:pPr eaLnBrk="1" hangingPunct="1"/>
            <a:r>
              <a:rPr lang="en-US" dirty="0">
                <a:latin typeface="Times New Roman" panose="02020603050405020304" pitchFamily="18" charset="0"/>
                <a:cs typeface="Times New Roman" panose="02020603050405020304" pitchFamily="18" charset="0"/>
              </a:rPr>
              <a:t>1. </a:t>
            </a:r>
            <a:r>
              <a:rPr lang="en-US" i="0" u="none" strike="noStrike" dirty="0">
                <a:solidFill>
                  <a:srgbClr val="000000"/>
                </a:solidFill>
                <a:effectLst/>
                <a:latin typeface="Times New Roman" panose="02020603050405020304" pitchFamily="18" charset="0"/>
                <a:cs typeface="Times New Roman" panose="02020603050405020304" pitchFamily="18" charset="0"/>
              </a:rPr>
              <a:t>When pronouncing the word </a:t>
            </a:r>
            <a:r>
              <a:rPr lang="en-US" b="1" i="0" u="none" strike="noStrike" dirty="0">
                <a:solidFill>
                  <a:srgbClr val="000000"/>
                </a:solidFill>
                <a:effectLst/>
                <a:latin typeface="Times New Roman" panose="02020603050405020304" pitchFamily="18" charset="0"/>
                <a:cs typeface="Times New Roman" panose="02020603050405020304" pitchFamily="18" charset="0"/>
              </a:rPr>
              <a:t>”deal”</a:t>
            </a:r>
            <a:r>
              <a:rPr lang="en-US" i="0" u="none" strike="noStrike" dirty="0">
                <a:solidFill>
                  <a:srgbClr val="000000"/>
                </a:solidFill>
                <a:effectLst/>
                <a:latin typeface="Times New Roman" panose="02020603050405020304" pitchFamily="18" charset="0"/>
                <a:cs typeface="Times New Roman" panose="02020603050405020304" pitchFamily="18" charset="0"/>
              </a:rPr>
              <a:t>,</a:t>
            </a:r>
            <a:r>
              <a:rPr lang="en-US" b="1" i="0" u="none" strike="noStrike" dirty="0">
                <a:solidFill>
                  <a:srgbClr val="000000"/>
                </a:solidFill>
                <a:effectLst/>
                <a:latin typeface="Times New Roman" panose="02020603050405020304" pitchFamily="18" charset="0"/>
                <a:cs typeface="Times New Roman" panose="02020603050405020304" pitchFamily="18" charset="0"/>
              </a:rPr>
              <a:t> </a:t>
            </a:r>
            <a:r>
              <a:rPr lang="en-US" i="0" u="none" strike="noStrike" dirty="0">
                <a:solidFill>
                  <a:srgbClr val="000000"/>
                </a:solidFill>
                <a:effectLst/>
                <a:latin typeface="Times New Roman" panose="02020603050405020304" pitchFamily="18" charset="0"/>
                <a:cs typeface="Times New Roman" panose="02020603050405020304" pitchFamily="18" charset="0"/>
              </a:rPr>
              <a:t>which part is not found in the speech signal?</a:t>
            </a:r>
            <a:endParaRPr lang="hu-HU" dirty="0">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05BFEF8F-933B-1A0E-55DF-3B5B9A995969}"/>
              </a:ext>
            </a:extLst>
          </p:cNvPr>
          <p:cNvSpPr txBox="1">
            <a:spLocks noChangeArrowheads="1"/>
          </p:cNvSpPr>
          <p:nvPr/>
        </p:nvSpPr>
        <p:spPr>
          <a:xfrm>
            <a:off x="489857" y="2296953"/>
            <a:ext cx="8229600" cy="36332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u="none" strike="noStrike" dirty="0">
                <a:solidFill>
                  <a:srgbClr val="000000"/>
                </a:solidFill>
                <a:effectLst/>
                <a:latin typeface="Times New Roman" panose="02020603050405020304" pitchFamily="18" charset="0"/>
                <a:cs typeface="Times New Roman" panose="02020603050405020304" pitchFamily="18" charset="0"/>
              </a:rPr>
              <a:t>Quasi-periodic</a:t>
            </a:r>
          </a:p>
          <a:p>
            <a:r>
              <a:rPr lang="en-US" dirty="0">
                <a:solidFill>
                  <a:srgbClr val="000000"/>
                </a:solidFill>
                <a:latin typeface="Times New Roman"/>
                <a:cs typeface="Times New Roman"/>
              </a:rPr>
              <a:t>Unvoiced</a:t>
            </a:r>
            <a:endParaRPr lang="en-US" dirty="0"/>
          </a:p>
          <a:p>
            <a:r>
              <a:rPr lang="en-US" b="0" i="0" u="none" strike="noStrike" dirty="0">
                <a:solidFill>
                  <a:srgbClr val="000000"/>
                </a:solidFill>
                <a:effectLst/>
                <a:latin typeface="Times New Roman"/>
                <a:cs typeface="Times New Roman"/>
              </a:rPr>
              <a:t>Plosive burst</a:t>
            </a:r>
          </a:p>
          <a:p>
            <a:r>
              <a:rPr lang="en-US" b="0" i="0" u="none" strike="noStrike" dirty="0">
                <a:solidFill>
                  <a:srgbClr val="000000"/>
                </a:solidFill>
                <a:effectLst/>
                <a:latin typeface="Times New Roman" panose="02020603050405020304" pitchFamily="18" charset="0"/>
                <a:cs typeface="Times New Roman" panose="02020603050405020304" pitchFamily="18" charset="0"/>
              </a:rPr>
              <a:t>Silent phase</a:t>
            </a:r>
          </a:p>
          <a:p>
            <a:r>
              <a:rPr lang="en-US" b="0" i="0" u="none" strike="noStrike" dirty="0">
                <a:solidFill>
                  <a:srgbClr val="000000"/>
                </a:solidFill>
                <a:effectLst/>
                <a:latin typeface="Times New Roman" panose="02020603050405020304" pitchFamily="18" charset="0"/>
                <a:cs typeface="Times New Roman" panose="02020603050405020304" pitchFamily="18" charset="0"/>
              </a:rPr>
              <a:t>Mixed excitation</a:t>
            </a:r>
            <a:endParaRPr lang="en-US" dirty="0">
              <a:latin typeface="Times New Roman" panose="02020603050405020304" pitchFamily="18" charset="0"/>
              <a:cs typeface="Times New Roman" panose="02020603050405020304" pitchFamily="18" charset="0"/>
            </a:endParaRPr>
          </a:p>
        </p:txBody>
      </p:sp>
      <p:pic>
        <p:nvPicPr>
          <p:cNvPr id="10" name="Picture 9" descr="A graph of a sound wave&#10;&#10;AI-generated content may be incorrect.">
            <a:extLst>
              <a:ext uri="{FF2B5EF4-FFF2-40B4-BE49-F238E27FC236}">
                <a16:creationId xmlns:a16="http://schemas.microsoft.com/office/drawing/2014/main" id="{C6B7C92A-A1AD-7952-001E-7B6A0E28C0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600" y="1698171"/>
            <a:ext cx="7772400" cy="4401574"/>
          </a:xfrm>
          <a:prstGeom prst="rect">
            <a:avLst/>
          </a:prstGeom>
        </p:spPr>
      </p:pic>
      <p:pic>
        <p:nvPicPr>
          <p:cNvPr id="11" name="ttsMP3.com_VoiceText_2025-4-9_12-12-44">
            <a:hlinkClick r:id="" action="ppaction://media"/>
            <a:extLst>
              <a:ext uri="{FF2B5EF4-FFF2-40B4-BE49-F238E27FC236}">
                <a16:creationId xmlns:a16="http://schemas.microsoft.com/office/drawing/2014/main" id="{5BB2A464-EE4B-F9D4-80D4-CD41DD1384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27872" y="1013822"/>
            <a:ext cx="812800" cy="812800"/>
          </a:xfrm>
          <a:prstGeom prst="rect">
            <a:avLst/>
          </a:prstGeom>
        </p:spPr>
      </p:pic>
    </p:spTree>
    <p:extLst>
      <p:ext uri="{BB962C8B-B14F-4D97-AF65-F5344CB8AC3E}">
        <p14:creationId xmlns:p14="http://schemas.microsoft.com/office/powerpoint/2010/main" val="137881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Questions – supplementary (WH-questions)</a:t>
            </a:r>
            <a:endParaRPr lang="en-US" dirty="0"/>
          </a:p>
        </p:txBody>
      </p:sp>
      <p:sp>
        <p:nvSpPr>
          <p:cNvPr id="6" name="TextBox 5">
            <a:extLst>
              <a:ext uri="{FF2B5EF4-FFF2-40B4-BE49-F238E27FC236}">
                <a16:creationId xmlns:a16="http://schemas.microsoft.com/office/drawing/2014/main" id="{55FB2719-E347-996F-B926-7A7B4ED7D47C}"/>
              </a:ext>
            </a:extLst>
          </p:cNvPr>
          <p:cNvSpPr txBox="1"/>
          <p:nvPr/>
        </p:nvSpPr>
        <p:spPr>
          <a:xfrm>
            <a:off x="1730829" y="5402416"/>
            <a:ext cx="11010122" cy="400110"/>
          </a:xfrm>
          <a:prstGeom prst="rect">
            <a:avLst/>
          </a:prstGeom>
          <a:noFill/>
        </p:spPr>
        <p:txBody>
          <a:bodyPr wrap="square" rtlCol="0">
            <a:spAutoFit/>
          </a:bodyPr>
          <a:lstStyle/>
          <a:p>
            <a:r>
              <a:rPr lang="en-US" sz="2000" b="1" i="0" u="none" strike="noStrike" dirty="0">
                <a:solidFill>
                  <a:srgbClr val="000000"/>
                </a:solidFill>
                <a:effectLst/>
              </a:rPr>
              <a:t>Figure 5.5.</a:t>
            </a:r>
            <a:r>
              <a:rPr lang="en-US" sz="2000" b="0" i="0" u="none" strike="noStrike" dirty="0">
                <a:solidFill>
                  <a:srgbClr val="000000"/>
                </a:solidFill>
                <a:effectLst/>
                <a:latin typeface="-webkit-standard"/>
              </a:rPr>
              <a:t> The melody contour of the WH-question and the related sentence part.</a:t>
            </a:r>
            <a:endParaRPr lang="en-US" sz="2000" dirty="0"/>
          </a:p>
        </p:txBody>
      </p:sp>
      <p:pic>
        <p:nvPicPr>
          <p:cNvPr id="9" name="Picture 8" descr="A diagram of a sound wave&#10;&#10;AI-generated content may be incorrect.">
            <a:extLst>
              <a:ext uri="{FF2B5EF4-FFF2-40B4-BE49-F238E27FC236}">
                <a16:creationId xmlns:a16="http://schemas.microsoft.com/office/drawing/2014/main" id="{E4275DFB-257F-63A2-9122-7ED4DF1470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461" y="1489792"/>
            <a:ext cx="10515600" cy="3693651"/>
          </a:xfrm>
          <a:prstGeom prst="rect">
            <a:avLst/>
          </a:prstGeom>
        </p:spPr>
      </p:pic>
      <p:cxnSp>
        <p:nvCxnSpPr>
          <p:cNvPr id="11" name="Straight Arrow Connector 10">
            <a:extLst>
              <a:ext uri="{FF2B5EF4-FFF2-40B4-BE49-F238E27FC236}">
                <a16:creationId xmlns:a16="http://schemas.microsoft.com/office/drawing/2014/main" id="{2BE38138-EAE8-1321-6722-851FCFB08C7B}"/>
              </a:ext>
            </a:extLst>
          </p:cNvPr>
          <p:cNvCxnSpPr/>
          <p:nvPr/>
        </p:nvCxnSpPr>
        <p:spPr>
          <a:xfrm>
            <a:off x="2253343" y="2895600"/>
            <a:ext cx="0" cy="23948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 name="146_aud.wav">
            <a:hlinkClick r:id="" action="ppaction://media"/>
            <a:extLst>
              <a:ext uri="{FF2B5EF4-FFF2-40B4-BE49-F238E27FC236}">
                <a16:creationId xmlns:a16="http://schemas.microsoft.com/office/drawing/2014/main" id="{38CCB008-534A-7803-4649-85173C8758F0}"/>
              </a:ext>
            </a:extLst>
          </p:cNvPr>
          <p:cNvPicPr>
            <a:picLocks noChangeAspect="1"/>
          </p:cNvPicPr>
          <p:nvPr>
            <a:audioFile r:link="rId1"/>
            <p:extLst>
              <p:ext uri="{DAA4B4D4-6D71-4841-9C94-3DE7FCFB9230}">
                <p14:media xmlns:p14="http://schemas.microsoft.com/office/powerpoint/2010/main" r:embed="rId2">
                  <p14:trim st="2383.1723" end="432.6702"/>
                </p14:media>
              </p:ext>
            </p:extLst>
          </p:nvPr>
        </p:nvPicPr>
        <p:blipFill>
          <a:blip r:embed="rId5"/>
          <a:stretch>
            <a:fillRect/>
          </a:stretch>
        </p:blipFill>
        <p:spPr>
          <a:xfrm>
            <a:off x="11035522" y="550031"/>
            <a:ext cx="812800" cy="812800"/>
          </a:xfrm>
          <a:prstGeom prst="rect">
            <a:avLst/>
          </a:prstGeom>
        </p:spPr>
      </p:pic>
    </p:spTree>
    <p:extLst>
      <p:ext uri="{BB962C8B-B14F-4D97-AF65-F5344CB8AC3E}">
        <p14:creationId xmlns:p14="http://schemas.microsoft.com/office/powerpoint/2010/main" val="132185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Questions – supplementary (WH-questions)</a:t>
            </a:r>
            <a:endParaRPr lang="en-US" dirty="0"/>
          </a:p>
        </p:txBody>
      </p:sp>
      <p:sp>
        <p:nvSpPr>
          <p:cNvPr id="6" name="TextBox 5">
            <a:extLst>
              <a:ext uri="{FF2B5EF4-FFF2-40B4-BE49-F238E27FC236}">
                <a16:creationId xmlns:a16="http://schemas.microsoft.com/office/drawing/2014/main" id="{EC4E6894-2C58-7112-B084-96A648540450}"/>
              </a:ext>
            </a:extLst>
          </p:cNvPr>
          <p:cNvSpPr txBox="1"/>
          <p:nvPr/>
        </p:nvSpPr>
        <p:spPr>
          <a:xfrm>
            <a:off x="1567543" y="5434500"/>
            <a:ext cx="11010122" cy="400110"/>
          </a:xfrm>
          <a:prstGeom prst="rect">
            <a:avLst/>
          </a:prstGeom>
          <a:noFill/>
        </p:spPr>
        <p:txBody>
          <a:bodyPr wrap="square" rtlCol="0">
            <a:spAutoFit/>
          </a:bodyPr>
          <a:lstStyle/>
          <a:p>
            <a:r>
              <a:rPr lang="en-US" sz="2000" b="1" i="0" u="none" strike="noStrike" dirty="0">
                <a:solidFill>
                  <a:srgbClr val="000000"/>
                </a:solidFill>
                <a:effectLst/>
              </a:rPr>
              <a:t>Figure 5.6.</a:t>
            </a:r>
            <a:r>
              <a:rPr lang="en-US" sz="2000" b="0" i="0" u="none" strike="noStrike" dirty="0">
                <a:solidFill>
                  <a:srgbClr val="000000"/>
                </a:solidFill>
                <a:effectLst/>
                <a:latin typeface="-webkit-standard"/>
              </a:rPr>
              <a:t> The melody contour of the WH-question with the introductory melody. </a:t>
            </a:r>
            <a:endParaRPr lang="en-US" sz="2000" dirty="0"/>
          </a:p>
        </p:txBody>
      </p:sp>
      <p:pic>
        <p:nvPicPr>
          <p:cNvPr id="9" name="Picture 8" descr="A diagram of a sound wave&#10;&#10;AI-generated content may be incorrect.">
            <a:extLst>
              <a:ext uri="{FF2B5EF4-FFF2-40B4-BE49-F238E27FC236}">
                <a16:creationId xmlns:a16="http://schemas.microsoft.com/office/drawing/2014/main" id="{017C617E-3105-70CC-0062-23628D7F6E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050" y="1562099"/>
            <a:ext cx="10572750" cy="3713725"/>
          </a:xfrm>
          <a:prstGeom prst="rect">
            <a:avLst/>
          </a:prstGeom>
        </p:spPr>
      </p:pic>
      <p:pic>
        <p:nvPicPr>
          <p:cNvPr id="12" name="182_aud.wav">
            <a:hlinkClick r:id="" action="ppaction://media"/>
            <a:extLst>
              <a:ext uri="{FF2B5EF4-FFF2-40B4-BE49-F238E27FC236}">
                <a16:creationId xmlns:a16="http://schemas.microsoft.com/office/drawing/2014/main" id="{A4EF65FD-CBF7-D98B-CB92-EE117FE4D0F6}"/>
              </a:ext>
            </a:extLst>
          </p:cNvPr>
          <p:cNvPicPr>
            <a:picLocks noChangeAspect="1"/>
          </p:cNvPicPr>
          <p:nvPr>
            <a:audioFile r:link="rId1"/>
            <p:extLst>
              <p:ext uri="{DAA4B4D4-6D71-4841-9C94-3DE7FCFB9230}">
                <p14:media xmlns:p14="http://schemas.microsoft.com/office/powerpoint/2010/main" r:embed="rId2">
                  <p14:trim st="2397.8028" end="480.612"/>
                </p14:media>
              </p:ext>
            </p:extLst>
          </p:nvPr>
        </p:nvPicPr>
        <p:blipFill>
          <a:blip r:embed="rId5"/>
          <a:stretch>
            <a:fillRect/>
          </a:stretch>
        </p:blipFill>
        <p:spPr>
          <a:xfrm>
            <a:off x="11035522" y="590623"/>
            <a:ext cx="812800" cy="812800"/>
          </a:xfrm>
          <a:prstGeom prst="rect">
            <a:avLst/>
          </a:prstGeom>
        </p:spPr>
      </p:pic>
    </p:spTree>
    <p:extLst>
      <p:ext uri="{BB962C8B-B14F-4D97-AF65-F5344CB8AC3E}">
        <p14:creationId xmlns:p14="http://schemas.microsoft.com/office/powerpoint/2010/main" val="330858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Questions – Yes/No</a:t>
            </a:r>
            <a:endParaRPr lang="en-US" dirty="0"/>
          </a:p>
        </p:txBody>
      </p:sp>
      <p:sp>
        <p:nvSpPr>
          <p:cNvPr id="6" name="TextBox 5">
            <a:extLst>
              <a:ext uri="{FF2B5EF4-FFF2-40B4-BE49-F238E27FC236}">
                <a16:creationId xmlns:a16="http://schemas.microsoft.com/office/drawing/2014/main" id="{401F05D7-BC53-71B5-2EE9-9D2B33A8F745}"/>
              </a:ext>
            </a:extLst>
          </p:cNvPr>
          <p:cNvSpPr txBox="1"/>
          <p:nvPr/>
        </p:nvSpPr>
        <p:spPr>
          <a:xfrm>
            <a:off x="2797629" y="5249899"/>
            <a:ext cx="11010122" cy="400110"/>
          </a:xfrm>
          <a:prstGeom prst="rect">
            <a:avLst/>
          </a:prstGeom>
          <a:noFill/>
        </p:spPr>
        <p:txBody>
          <a:bodyPr wrap="square" rtlCol="0">
            <a:spAutoFit/>
          </a:bodyPr>
          <a:lstStyle/>
          <a:p>
            <a:r>
              <a:rPr lang="en-US" sz="2000" b="1" i="0" u="none" strike="noStrike" dirty="0">
                <a:solidFill>
                  <a:srgbClr val="000000"/>
                </a:solidFill>
                <a:effectLst/>
              </a:rPr>
              <a:t>Figure 5.7.</a:t>
            </a:r>
            <a:r>
              <a:rPr lang="en-US" sz="2000" b="0" i="0" u="none" strike="noStrike" dirty="0">
                <a:solidFill>
                  <a:srgbClr val="000000"/>
                </a:solidFill>
                <a:effectLst/>
                <a:latin typeface="-webkit-standard"/>
              </a:rPr>
              <a:t> The melody contour of a special question form. </a:t>
            </a:r>
            <a:endParaRPr lang="en-US" sz="2000" dirty="0"/>
          </a:p>
        </p:txBody>
      </p:sp>
      <p:pic>
        <p:nvPicPr>
          <p:cNvPr id="11" name="Picture 10" descr="A diagram of a sound wave&#10;&#10;AI-generated content may be incorrect.">
            <a:extLst>
              <a:ext uri="{FF2B5EF4-FFF2-40B4-BE49-F238E27FC236}">
                <a16:creationId xmlns:a16="http://schemas.microsoft.com/office/drawing/2014/main" id="{4CFF2E04-45D9-7F91-9D45-F610805C6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050" y="1442356"/>
            <a:ext cx="10515600" cy="3693651"/>
          </a:xfrm>
          <a:prstGeom prst="rect">
            <a:avLst/>
          </a:prstGeom>
        </p:spPr>
      </p:pic>
      <p:pic>
        <p:nvPicPr>
          <p:cNvPr id="12" name="076_aud.wav">
            <a:hlinkClick r:id="" action="ppaction://media"/>
            <a:extLst>
              <a:ext uri="{FF2B5EF4-FFF2-40B4-BE49-F238E27FC236}">
                <a16:creationId xmlns:a16="http://schemas.microsoft.com/office/drawing/2014/main" id="{6DD69B54-78FC-CB20-C857-B21938054693}"/>
              </a:ext>
            </a:extLst>
          </p:cNvPr>
          <p:cNvPicPr>
            <a:picLocks noChangeAspect="1"/>
          </p:cNvPicPr>
          <p:nvPr>
            <a:audioFile r:link="rId1"/>
            <p:extLst>
              <p:ext uri="{DAA4B4D4-6D71-4841-9C94-3DE7FCFB9230}">
                <p14:media xmlns:p14="http://schemas.microsoft.com/office/powerpoint/2010/main" r:embed="rId2">
                  <p14:trim st="1509.1164" end="601.6188"/>
                </p14:media>
              </p:ext>
            </p:extLst>
          </p:nvPr>
        </p:nvPicPr>
        <p:blipFill>
          <a:blip r:embed="rId5"/>
          <a:stretch>
            <a:fillRect/>
          </a:stretch>
        </p:blipFill>
        <p:spPr>
          <a:xfrm>
            <a:off x="10483850" y="521108"/>
            <a:ext cx="812800" cy="812800"/>
          </a:xfrm>
          <a:prstGeom prst="rect">
            <a:avLst/>
          </a:prstGeom>
        </p:spPr>
      </p:pic>
    </p:spTree>
    <p:extLst>
      <p:ext uri="{BB962C8B-B14F-4D97-AF65-F5344CB8AC3E}">
        <p14:creationId xmlns:p14="http://schemas.microsoft.com/office/powerpoint/2010/main" val="203176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Questions – Short</a:t>
            </a:r>
            <a:endParaRPr lang="en-US" dirty="0"/>
          </a:p>
        </p:txBody>
      </p:sp>
      <p:sp>
        <p:nvSpPr>
          <p:cNvPr id="6" name="TextBox 5">
            <a:extLst>
              <a:ext uri="{FF2B5EF4-FFF2-40B4-BE49-F238E27FC236}">
                <a16:creationId xmlns:a16="http://schemas.microsoft.com/office/drawing/2014/main" id="{43987EB1-52E7-F948-0049-F02CC4B8DE43}"/>
              </a:ext>
            </a:extLst>
          </p:cNvPr>
          <p:cNvSpPr txBox="1"/>
          <p:nvPr/>
        </p:nvSpPr>
        <p:spPr>
          <a:xfrm>
            <a:off x="838200" y="5457709"/>
            <a:ext cx="11010122" cy="707886"/>
          </a:xfrm>
          <a:prstGeom prst="rect">
            <a:avLst/>
          </a:prstGeom>
          <a:noFill/>
        </p:spPr>
        <p:txBody>
          <a:bodyPr wrap="square" rtlCol="0">
            <a:spAutoFit/>
          </a:bodyPr>
          <a:lstStyle/>
          <a:p>
            <a:r>
              <a:rPr lang="en-US" sz="2000" b="1" i="0" u="none" strike="noStrike" dirty="0">
                <a:solidFill>
                  <a:srgbClr val="000000"/>
                </a:solidFill>
                <a:effectLst/>
              </a:rPr>
              <a:t>Figure 5.8.</a:t>
            </a:r>
            <a:r>
              <a:rPr lang="en-US" sz="2000" b="0" i="0" u="none" strike="noStrike" dirty="0">
                <a:solidFill>
                  <a:srgbClr val="000000"/>
                </a:solidFill>
                <a:effectLst/>
                <a:latin typeface="-webkit-standard"/>
              </a:rPr>
              <a:t> The melodic contours of one- and two-syllable yes-no questions. The lengths of the sentences are </a:t>
            </a:r>
            <a:r>
              <a:rPr lang="en-US" sz="2000" dirty="0">
                <a:solidFill>
                  <a:srgbClr val="000000"/>
                </a:solidFill>
                <a:latin typeface="-webkit-standard"/>
              </a:rPr>
              <a:t>341</a:t>
            </a:r>
            <a:r>
              <a:rPr lang="en-US" sz="2000" b="0" i="0" u="none" strike="noStrike" dirty="0">
                <a:solidFill>
                  <a:srgbClr val="000000"/>
                </a:solidFill>
                <a:effectLst/>
                <a:latin typeface="-webkit-standard"/>
              </a:rPr>
              <a:t> </a:t>
            </a:r>
            <a:r>
              <a:rPr lang="en-US" sz="2000" b="0" i="0" u="none" strike="noStrike" dirty="0" err="1">
                <a:solidFill>
                  <a:srgbClr val="000000"/>
                </a:solidFill>
                <a:effectLst/>
                <a:latin typeface="-webkit-standard"/>
              </a:rPr>
              <a:t>ms</a:t>
            </a:r>
            <a:r>
              <a:rPr lang="en-US" sz="2000" b="0" i="0" u="none" strike="noStrike" dirty="0">
                <a:solidFill>
                  <a:srgbClr val="000000"/>
                </a:solidFill>
                <a:effectLst/>
                <a:latin typeface="-webkit-standard"/>
              </a:rPr>
              <a:t>, </a:t>
            </a:r>
            <a:r>
              <a:rPr lang="en-US" sz="2000" dirty="0">
                <a:solidFill>
                  <a:srgbClr val="000000"/>
                </a:solidFill>
                <a:latin typeface="-webkit-standard"/>
              </a:rPr>
              <a:t>484</a:t>
            </a:r>
            <a:r>
              <a:rPr lang="en-US" sz="2000" b="0" i="0" u="none" strike="noStrike" dirty="0">
                <a:solidFill>
                  <a:srgbClr val="000000"/>
                </a:solidFill>
                <a:effectLst/>
                <a:latin typeface="-webkit-standard"/>
              </a:rPr>
              <a:t> </a:t>
            </a:r>
            <a:r>
              <a:rPr lang="en-US" sz="2000" b="0" i="0" u="none" strike="noStrike" dirty="0" err="1">
                <a:solidFill>
                  <a:srgbClr val="000000"/>
                </a:solidFill>
                <a:effectLst/>
                <a:latin typeface="-webkit-standard"/>
              </a:rPr>
              <a:t>ms</a:t>
            </a:r>
            <a:r>
              <a:rPr lang="en-US" sz="2000" b="0" i="0" u="none" strike="noStrike" dirty="0">
                <a:solidFill>
                  <a:srgbClr val="000000"/>
                </a:solidFill>
                <a:effectLst/>
                <a:latin typeface="-webkit-standard"/>
              </a:rPr>
              <a:t>, 537 </a:t>
            </a:r>
            <a:r>
              <a:rPr lang="en-US" sz="2000" b="0" i="0" u="none" strike="noStrike" dirty="0" err="1">
                <a:solidFill>
                  <a:srgbClr val="000000"/>
                </a:solidFill>
                <a:effectLst/>
                <a:latin typeface="-webkit-standard"/>
              </a:rPr>
              <a:t>ms</a:t>
            </a:r>
            <a:r>
              <a:rPr lang="en-US" sz="2000" b="0" i="0" u="none" strike="noStrike" dirty="0">
                <a:solidFill>
                  <a:srgbClr val="000000"/>
                </a:solidFill>
                <a:effectLst/>
                <a:latin typeface="-webkit-standard"/>
              </a:rPr>
              <a:t> and </a:t>
            </a:r>
            <a:r>
              <a:rPr lang="en-US" sz="2000" dirty="0">
                <a:solidFill>
                  <a:srgbClr val="000000"/>
                </a:solidFill>
                <a:latin typeface="-webkit-standard"/>
              </a:rPr>
              <a:t>707</a:t>
            </a:r>
            <a:r>
              <a:rPr lang="en-US" sz="2000" b="0" i="0" u="none" strike="noStrike" dirty="0">
                <a:solidFill>
                  <a:srgbClr val="000000"/>
                </a:solidFill>
                <a:effectLst/>
                <a:latin typeface="-webkit-standard"/>
              </a:rPr>
              <a:t> </a:t>
            </a:r>
            <a:r>
              <a:rPr lang="en-US" sz="2000" b="0" i="0" u="none" strike="noStrike" dirty="0" err="1">
                <a:solidFill>
                  <a:srgbClr val="000000"/>
                </a:solidFill>
                <a:effectLst/>
                <a:latin typeface="-webkit-standard"/>
              </a:rPr>
              <a:t>ms</a:t>
            </a:r>
            <a:r>
              <a:rPr lang="en-US" sz="2000" b="0" i="0" u="none" strike="noStrike" dirty="0">
                <a:solidFill>
                  <a:srgbClr val="000000"/>
                </a:solidFill>
                <a:effectLst/>
                <a:latin typeface="-webkit-standard"/>
              </a:rPr>
              <a:t>, respectively.</a:t>
            </a:r>
            <a:endParaRPr lang="en-US" sz="2000" dirty="0"/>
          </a:p>
        </p:txBody>
      </p:sp>
      <p:pic>
        <p:nvPicPr>
          <p:cNvPr id="11" name="Picture 10" descr="A black and white image of a sound wave&#10;&#10;AI-generated content may be incorrect.">
            <a:extLst>
              <a:ext uri="{FF2B5EF4-FFF2-40B4-BE49-F238E27FC236}">
                <a16:creationId xmlns:a16="http://schemas.microsoft.com/office/drawing/2014/main" id="{D7870308-2DB3-C59B-6C5B-A54E48635B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458" y="1479540"/>
            <a:ext cx="11325606" cy="3978169"/>
          </a:xfrm>
          <a:prstGeom prst="rect">
            <a:avLst/>
          </a:prstGeom>
        </p:spPr>
      </p:pic>
      <p:pic>
        <p:nvPicPr>
          <p:cNvPr id="12" name="ttsMP3.com_VoiceText_2025-4-8_17-5-48">
            <a:hlinkClick r:id="" action="ppaction://media"/>
            <a:extLst>
              <a:ext uri="{FF2B5EF4-FFF2-40B4-BE49-F238E27FC236}">
                <a16:creationId xmlns:a16="http://schemas.microsoft.com/office/drawing/2014/main" id="{678A503C-B21F-4FA0-1B87-72A35EBA42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91424" y="621506"/>
            <a:ext cx="812800" cy="812800"/>
          </a:xfrm>
          <a:prstGeom prst="rect">
            <a:avLst/>
          </a:prstGeom>
        </p:spPr>
      </p:pic>
    </p:spTree>
    <p:extLst>
      <p:ext uri="{BB962C8B-B14F-4D97-AF65-F5344CB8AC3E}">
        <p14:creationId xmlns:p14="http://schemas.microsoft.com/office/powerpoint/2010/main" val="6601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Short Sentences</a:t>
            </a:r>
            <a:endParaRPr lang="en-US" dirty="0"/>
          </a:p>
        </p:txBody>
      </p:sp>
      <p:sp>
        <p:nvSpPr>
          <p:cNvPr id="3" name="Tartalom helye 2"/>
          <p:cNvSpPr>
            <a:spLocks noGrp="1"/>
          </p:cNvSpPr>
          <p:nvPr>
            <p:ph idx="1"/>
          </p:nvPr>
        </p:nvSpPr>
        <p:spPr/>
        <p:txBody>
          <a:bodyPr/>
          <a:lstStyle/>
          <a:p>
            <a:r>
              <a:rPr lang="en-US" b="0" i="0" u="none" strike="noStrike" dirty="0">
                <a:solidFill>
                  <a:srgbClr val="000000"/>
                </a:solidFill>
                <a:effectLst/>
                <a:latin typeface="-webkit-standard"/>
              </a:rPr>
              <a:t>Lengthened words (sounds):</a:t>
            </a:r>
          </a:p>
          <a:p>
            <a:endParaRPr lang="hu-HU" dirty="0"/>
          </a:p>
          <a:p>
            <a:r>
              <a:rPr lang="hu-HU" dirty="0"/>
              <a:t>Én? Te? Ki?  Tegnap? (</a:t>
            </a:r>
            <a:r>
              <a:rPr lang="en-US" b="0" i="0" u="none" strike="noStrike" dirty="0">
                <a:solidFill>
                  <a:srgbClr val="000000"/>
                </a:solidFill>
                <a:effectLst/>
                <a:latin typeface="-webkit-standard"/>
              </a:rPr>
              <a:t>Me? You? Who? Yesterday?)</a:t>
            </a:r>
          </a:p>
          <a:p>
            <a:endParaRPr lang="hu-HU" dirty="0"/>
          </a:p>
          <a:p>
            <a:r>
              <a:rPr lang="hu-HU" dirty="0"/>
              <a:t>Ma.  Holnap. Ő. (</a:t>
            </a:r>
            <a:r>
              <a:rPr lang="en-US" b="0" i="0" u="none" strike="noStrike" dirty="0">
                <a:solidFill>
                  <a:srgbClr val="000000"/>
                </a:solidFill>
                <a:effectLst/>
                <a:latin typeface="-webkit-standard"/>
              </a:rPr>
              <a:t>Today. Tomorrow. He/She/It.)</a:t>
            </a:r>
            <a:endParaRPr lang="hu-HU" dirty="0"/>
          </a:p>
        </p:txBody>
      </p:sp>
    </p:spTree>
    <p:extLst>
      <p:ext uri="{BB962C8B-B14F-4D97-AF65-F5344CB8AC3E}">
        <p14:creationId xmlns:p14="http://schemas.microsoft.com/office/powerpoint/2010/main" val="267545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BFC99-467C-05AC-F557-52524BB628EB}"/>
              </a:ext>
            </a:extLst>
          </p:cNvPr>
          <p:cNvSpPr>
            <a:spLocks noGrp="1"/>
          </p:cNvSpPr>
          <p:nvPr>
            <p:ph type="title"/>
          </p:nvPr>
        </p:nvSpPr>
        <p:spPr/>
        <p:txBody>
          <a:bodyPr/>
          <a:lstStyle/>
          <a:p>
            <a:r>
              <a:rPr lang="en-US" b="0" i="0" u="none" strike="noStrike" dirty="0">
                <a:solidFill>
                  <a:srgbClr val="000000"/>
                </a:solidFill>
                <a:effectLst/>
                <a:latin typeface="-webkit-standard"/>
              </a:rPr>
              <a:t>DNN TTS (Text-to-Speech using Deep Neural Networks)</a:t>
            </a:r>
            <a:endParaRPr lang="en-US" dirty="0"/>
          </a:p>
        </p:txBody>
      </p:sp>
      <p:sp>
        <p:nvSpPr>
          <p:cNvPr id="3" name="Content Placeholder 2">
            <a:extLst>
              <a:ext uri="{FF2B5EF4-FFF2-40B4-BE49-F238E27FC236}">
                <a16:creationId xmlns:a16="http://schemas.microsoft.com/office/drawing/2014/main" id="{2224AB19-5BAE-260F-88D3-A0D06E56AC23}"/>
              </a:ext>
            </a:extLst>
          </p:cNvPr>
          <p:cNvSpPr>
            <a:spLocks noGrp="1"/>
          </p:cNvSpPr>
          <p:nvPr>
            <p:ph idx="1"/>
          </p:nvPr>
        </p:nvSpPr>
        <p:spPr/>
        <p:txBody>
          <a:bodyPr/>
          <a:lstStyle/>
          <a:p>
            <a:r>
              <a:rPr lang="en-US" b="0" i="0" u="none" strike="noStrike" dirty="0">
                <a:solidFill>
                  <a:srgbClr val="000000"/>
                </a:solidFill>
                <a:effectLst/>
                <a:latin typeface="-webkit-standard"/>
              </a:rPr>
              <a:t>Google </a:t>
            </a:r>
            <a:r>
              <a:rPr lang="en-US" b="0" i="0" u="none" strike="noStrike" dirty="0" err="1">
                <a:solidFill>
                  <a:srgbClr val="000000"/>
                </a:solidFill>
                <a:effectLst/>
                <a:latin typeface="-webkit-standard"/>
              </a:rPr>
              <a:t>Colab</a:t>
            </a:r>
            <a:endParaRPr lang="en-US" b="0" i="0" u="none" strike="noStrike" dirty="0">
              <a:solidFill>
                <a:srgbClr val="000000"/>
              </a:solidFill>
              <a:effectLst/>
              <a:latin typeface="-webkit-standard"/>
            </a:endParaRPr>
          </a:p>
          <a:p>
            <a:r>
              <a:rPr lang="hu-HU" dirty="0"/>
              <a:t>Testing </a:t>
            </a:r>
            <a:r>
              <a:rPr lang="hu-HU" dirty="0" err="1"/>
              <a:t>Piper</a:t>
            </a:r>
            <a:r>
              <a:rPr lang="hu-HU" dirty="0"/>
              <a:t> TTS</a:t>
            </a:r>
          </a:p>
          <a:p>
            <a:pPr marL="0" indent="0">
              <a:buNone/>
            </a:pPr>
            <a:endParaRPr lang="hu-HU" dirty="0"/>
          </a:p>
          <a:p>
            <a:pPr marL="0" indent="0">
              <a:buNone/>
            </a:pPr>
            <a:endParaRPr lang="hu-HU" dirty="0"/>
          </a:p>
        </p:txBody>
      </p:sp>
    </p:spTree>
    <p:extLst>
      <p:ext uri="{BB962C8B-B14F-4D97-AF65-F5344CB8AC3E}">
        <p14:creationId xmlns:p14="http://schemas.microsoft.com/office/powerpoint/2010/main" val="70980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lstStyle/>
          <a:p>
            <a:r>
              <a:rPr lang="en-US" b="0" i="0" u="none" strike="noStrike" dirty="0">
                <a:solidFill>
                  <a:srgbClr val="000000"/>
                </a:solidFill>
                <a:effectLst/>
                <a:latin typeface="-webkit-standard"/>
              </a:rPr>
              <a:t>Sentence Intonation II</a:t>
            </a:r>
            <a:endParaRPr lang="hu-HU" dirty="0"/>
          </a:p>
        </p:txBody>
      </p:sp>
      <p:sp>
        <p:nvSpPr>
          <p:cNvPr id="3" name="Alcím 2"/>
          <p:cNvSpPr>
            <a:spLocks noGrp="1"/>
          </p:cNvSpPr>
          <p:nvPr>
            <p:ph type="subTitle" idx="1"/>
          </p:nvPr>
        </p:nvSpPr>
        <p:spPr/>
        <p:txBody>
          <a:bodyPr/>
          <a:lstStyle/>
          <a:p>
            <a:r>
              <a:rPr lang="en-US" b="0" i="0" u="none" strike="noStrike" dirty="0">
                <a:solidFill>
                  <a:srgbClr val="000000"/>
                </a:solidFill>
                <a:effectLst/>
                <a:latin typeface="-webkit-standard"/>
              </a:rPr>
              <a:t>Prosodic Units, Reading Numbers</a:t>
            </a:r>
            <a:endParaRPr lang="hu-HU" dirty="0"/>
          </a:p>
        </p:txBody>
      </p:sp>
    </p:spTree>
    <p:extLst>
      <p:ext uri="{BB962C8B-B14F-4D97-AF65-F5344CB8AC3E}">
        <p14:creationId xmlns:p14="http://schemas.microsoft.com/office/powerpoint/2010/main" val="1963230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Prosodic Unit</a:t>
            </a:r>
            <a:endParaRPr lang="en-US" dirty="0"/>
          </a:p>
        </p:txBody>
      </p:sp>
      <p:sp>
        <p:nvSpPr>
          <p:cNvPr id="3" name="Tartalom helye 2"/>
          <p:cNvSpPr>
            <a:spLocks noGrp="1"/>
          </p:cNvSpPr>
          <p:nvPr>
            <p:ph idx="1"/>
          </p:nvPr>
        </p:nvSpPr>
        <p:spPr/>
        <p:txBody>
          <a:bodyPr/>
          <a:lstStyle/>
          <a:p>
            <a:r>
              <a:rPr lang="en-US" b="0" i="0" u="none" strike="noStrike" dirty="0">
                <a:solidFill>
                  <a:srgbClr val="000000"/>
                </a:solidFill>
                <a:effectLst/>
                <a:latin typeface="-webkit-standard"/>
              </a:rPr>
              <a:t>Intonation unit</a:t>
            </a:r>
          </a:p>
          <a:p>
            <a:r>
              <a:rPr lang="en-US" b="0" i="0" u="none" strike="noStrike" dirty="0">
                <a:solidFill>
                  <a:srgbClr val="000000"/>
                </a:solidFill>
                <a:effectLst/>
                <a:latin typeface="-webkit-standard"/>
              </a:rPr>
              <a:t>Typically, we understand the part between commas</a:t>
            </a:r>
          </a:p>
          <a:p>
            <a:endParaRPr lang="hu-HU" dirty="0"/>
          </a:p>
          <a:p>
            <a:r>
              <a:rPr lang="en-US" b="0" i="0" u="none" strike="noStrike" dirty="0">
                <a:solidFill>
                  <a:srgbClr val="000000"/>
                </a:solidFill>
                <a:effectLst/>
                <a:latin typeface="-webkit-standard"/>
              </a:rPr>
              <a:t>Comma Intonation</a:t>
            </a:r>
          </a:p>
          <a:p>
            <a:pPr lvl="1"/>
            <a:r>
              <a:rPr lang="en-US" b="0" i="0" u="none" strike="noStrike" dirty="0">
                <a:solidFill>
                  <a:srgbClr val="000000"/>
                </a:solidFill>
                <a:effectLst/>
                <a:latin typeface="-webkit-standard"/>
              </a:rPr>
              <a:t>Purpose: Differentiate from </a:t>
            </a:r>
            <a:r>
              <a:rPr lang="en-US" dirty="0">
                <a:solidFill>
                  <a:srgbClr val="000000"/>
                </a:solidFill>
                <a:latin typeface="-webkit-standard"/>
              </a:rPr>
              <a:t>thought</a:t>
            </a:r>
            <a:r>
              <a:rPr lang="en-US" b="0" i="0" u="none" strike="noStrike" dirty="0">
                <a:solidFill>
                  <a:srgbClr val="000000"/>
                </a:solidFill>
                <a:effectLst/>
                <a:latin typeface="-webkit-standard"/>
              </a:rPr>
              <a:t> endings, indicate continuation.</a:t>
            </a:r>
          </a:p>
          <a:p>
            <a:pPr lvl="1"/>
            <a:r>
              <a:rPr lang="en-US" b="0" i="0" u="none" strike="noStrike" dirty="0">
                <a:solidFill>
                  <a:srgbClr val="000000"/>
                </a:solidFill>
                <a:effectLst/>
                <a:latin typeface="-webkit-standard"/>
              </a:rPr>
              <a:t>Rising F0 (pitch)</a:t>
            </a:r>
          </a:p>
          <a:p>
            <a:pPr lvl="1"/>
            <a:r>
              <a:rPr lang="en-US" b="0" i="0" u="none" strike="noStrike" dirty="0">
                <a:solidFill>
                  <a:srgbClr val="000000"/>
                </a:solidFill>
                <a:effectLst/>
                <a:latin typeface="-webkit-standard"/>
              </a:rPr>
              <a:t>Pause</a:t>
            </a:r>
            <a:endParaRPr lang="hu-HU" dirty="0"/>
          </a:p>
          <a:p>
            <a:pPr lvl="1"/>
            <a:r>
              <a:rPr lang="en-US" b="0" i="0" u="none" strike="noStrike" dirty="0">
                <a:solidFill>
                  <a:srgbClr val="000000"/>
                </a:solidFill>
                <a:effectLst/>
                <a:latin typeface="-webkit-standard"/>
              </a:rPr>
              <a:t>Falling F0 at the end</a:t>
            </a:r>
            <a:endParaRPr lang="hu-HU" dirty="0"/>
          </a:p>
        </p:txBody>
      </p:sp>
    </p:spTree>
    <p:extLst>
      <p:ext uri="{BB962C8B-B14F-4D97-AF65-F5344CB8AC3E}">
        <p14:creationId xmlns:p14="http://schemas.microsoft.com/office/powerpoint/2010/main" val="3453688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sound wave&#10;&#10;AI-generated content may be incorrect.">
            <a:extLst>
              <a:ext uri="{FF2B5EF4-FFF2-40B4-BE49-F238E27FC236}">
                <a16:creationId xmlns:a16="http://schemas.microsoft.com/office/drawing/2014/main" id="{69AABDFC-1CE9-5CBA-AC14-B97A247973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489" y="1346236"/>
            <a:ext cx="11797021" cy="4143756"/>
          </a:xfrm>
          <a:prstGeom prst="rect">
            <a:avLst/>
          </a:prstGeom>
        </p:spPr>
      </p:pic>
      <p:sp>
        <p:nvSpPr>
          <p:cNvPr id="12" name="Cím 1">
            <a:extLst>
              <a:ext uri="{FF2B5EF4-FFF2-40B4-BE49-F238E27FC236}">
                <a16:creationId xmlns:a16="http://schemas.microsoft.com/office/drawing/2014/main" id="{68814B42-78FA-FA6F-FE5B-B95B1D1C163F}"/>
              </a:ext>
            </a:extLst>
          </p:cNvPr>
          <p:cNvSpPr>
            <a:spLocks noGrp="1"/>
          </p:cNvSpPr>
          <p:nvPr>
            <p:ph type="title"/>
          </p:nvPr>
        </p:nvSpPr>
        <p:spPr>
          <a:xfrm>
            <a:off x="598715" y="136525"/>
            <a:ext cx="10515600" cy="1325563"/>
          </a:xfrm>
        </p:spPr>
        <p:txBody>
          <a:bodyPr/>
          <a:lstStyle/>
          <a:p>
            <a:r>
              <a:rPr lang="en-US" b="0" i="0" u="none" strike="noStrike" dirty="0">
                <a:solidFill>
                  <a:srgbClr val="000000"/>
                </a:solidFill>
                <a:effectLst/>
                <a:latin typeface="-webkit-standard"/>
              </a:rPr>
              <a:t>Example I – </a:t>
            </a:r>
            <a:r>
              <a:rPr lang="en-US" dirty="0">
                <a:solidFill>
                  <a:srgbClr val="000000"/>
                </a:solidFill>
                <a:latin typeface="-webkit-standard"/>
              </a:rPr>
              <a:t>Comma intonation – one more</a:t>
            </a:r>
            <a:endParaRPr lang="en-US" dirty="0"/>
          </a:p>
        </p:txBody>
      </p:sp>
      <p:pic>
        <p:nvPicPr>
          <p:cNvPr id="13" name="ttsMP3.com_VoiceText_2025-4-8_17-14-51.mp3">
            <a:hlinkClick r:id="" action="ppaction://media"/>
            <a:extLst>
              <a:ext uri="{FF2B5EF4-FFF2-40B4-BE49-F238E27FC236}">
                <a16:creationId xmlns:a16="http://schemas.microsoft.com/office/drawing/2014/main" id="{49D18D54-7DC6-347F-D166-A5D407CD6E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37426" y="401373"/>
            <a:ext cx="812800" cy="812800"/>
          </a:xfrm>
          <a:prstGeom prst="rect">
            <a:avLst/>
          </a:prstGeom>
        </p:spPr>
      </p:pic>
    </p:spTree>
    <p:extLst>
      <p:ext uri="{BB962C8B-B14F-4D97-AF65-F5344CB8AC3E}">
        <p14:creationId xmlns:p14="http://schemas.microsoft.com/office/powerpoint/2010/main" val="165983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ím 1">
            <a:extLst>
              <a:ext uri="{FF2B5EF4-FFF2-40B4-BE49-F238E27FC236}">
                <a16:creationId xmlns:a16="http://schemas.microsoft.com/office/drawing/2014/main" id="{68814B42-78FA-FA6F-FE5B-B95B1D1C163F}"/>
              </a:ext>
            </a:extLst>
          </p:cNvPr>
          <p:cNvSpPr>
            <a:spLocks noGrp="1"/>
          </p:cNvSpPr>
          <p:nvPr>
            <p:ph type="title"/>
          </p:nvPr>
        </p:nvSpPr>
        <p:spPr>
          <a:xfrm>
            <a:off x="598715" y="136525"/>
            <a:ext cx="10515600" cy="1325563"/>
          </a:xfrm>
        </p:spPr>
        <p:txBody>
          <a:bodyPr/>
          <a:lstStyle/>
          <a:p>
            <a:r>
              <a:rPr lang="en-US" b="0" i="0" u="none" strike="noStrike" dirty="0">
                <a:solidFill>
                  <a:srgbClr val="000000"/>
                </a:solidFill>
                <a:effectLst/>
                <a:latin typeface="-webkit-standard"/>
              </a:rPr>
              <a:t>Example II – </a:t>
            </a:r>
            <a:r>
              <a:rPr lang="en-US" dirty="0">
                <a:solidFill>
                  <a:srgbClr val="000000"/>
                </a:solidFill>
                <a:latin typeface="-webkit-standard"/>
              </a:rPr>
              <a:t>Comma intonation</a:t>
            </a:r>
            <a:endParaRPr lang="en-US" dirty="0"/>
          </a:p>
        </p:txBody>
      </p:sp>
      <p:pic>
        <p:nvPicPr>
          <p:cNvPr id="3" name="Picture 2" descr="A black and white image of a sound wave&#10;&#10;AI-generated content may be incorrect.">
            <a:extLst>
              <a:ext uri="{FF2B5EF4-FFF2-40B4-BE49-F238E27FC236}">
                <a16:creationId xmlns:a16="http://schemas.microsoft.com/office/drawing/2014/main" id="{0D1BCAF6-D8ED-5B71-0AF1-C2C152901D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143" y="1409512"/>
            <a:ext cx="11786787" cy="4140161"/>
          </a:xfrm>
          <a:prstGeom prst="rect">
            <a:avLst/>
          </a:prstGeom>
        </p:spPr>
      </p:pic>
      <p:pic>
        <p:nvPicPr>
          <p:cNvPr id="4" name="325019-24688">
            <a:hlinkClick r:id="" action="ppaction://media"/>
            <a:extLst>
              <a:ext uri="{FF2B5EF4-FFF2-40B4-BE49-F238E27FC236}">
                <a16:creationId xmlns:a16="http://schemas.microsoft.com/office/drawing/2014/main" id="{3200DDEC-FBA6-80EC-95EF-3C16621C69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59811" y="392906"/>
            <a:ext cx="812800" cy="812800"/>
          </a:xfrm>
          <a:prstGeom prst="rect">
            <a:avLst/>
          </a:prstGeom>
        </p:spPr>
      </p:pic>
    </p:spTree>
    <p:extLst>
      <p:ext uri="{BB962C8B-B14F-4D97-AF65-F5344CB8AC3E}">
        <p14:creationId xmlns:p14="http://schemas.microsoft.com/office/powerpoint/2010/main" val="64848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2">
                <a:extLst>
                  <a:ext uri="{FF2B5EF4-FFF2-40B4-BE49-F238E27FC236}">
                    <a16:creationId xmlns:a16="http://schemas.microsoft.com/office/drawing/2014/main" id="{9329DE41-6CF7-D857-29FD-9784722A7D02}"/>
                  </a:ext>
                </a:extLst>
              </p:cNvPr>
              <p:cNvSpPr>
                <a:spLocks noGrp="1" noChangeArrowheads="1"/>
              </p:cNvSpPr>
              <p:nvPr>
                <p:ph type="title"/>
              </p:nvPr>
            </p:nvSpPr>
            <p:spPr>
              <a:xfrm>
                <a:off x="396640" y="106291"/>
                <a:ext cx="12126685" cy="2736850"/>
              </a:xfrm>
            </p:spPr>
            <p:txBody>
              <a:bodyPr>
                <a:normAutofit/>
              </a:bodyPr>
              <a:lstStyle/>
              <a:p>
                <a:r>
                  <a:rPr lang="en-US" sz="4000" dirty="0">
                    <a:solidFill>
                      <a:schemeClr val="tx1"/>
                    </a:solidFill>
                    <a:latin typeface="Times New Roman" panose="02020603050405020304" pitchFamily="18" charset="0"/>
                    <a:cs typeface="Times New Roman" panose="02020603050405020304" pitchFamily="18" charset="0"/>
                  </a:rPr>
                  <a:t>2. In which word(s) can the following measurements be taken at the middle sound? </a:t>
                </a:r>
                <a:br>
                  <a:rPr lang="en-US" sz="4000" dirty="0">
                    <a:solidFill>
                      <a:schemeClr val="tx1"/>
                    </a:solidFill>
                    <a:latin typeface="Times New Roman" panose="02020603050405020304" pitchFamily="18" charset="0"/>
                    <a:cs typeface="Times New Roman" panose="02020603050405020304" pitchFamily="18" charset="0"/>
                  </a:rPr>
                </a:br>
                <a:br>
                  <a:rPr lang="en-US" sz="4000" dirty="0">
                    <a:solidFill>
                      <a:schemeClr val="tx1"/>
                    </a:solidFill>
                    <a:latin typeface="+mj-lt"/>
                    <a:ea typeface="+mj-ea"/>
                    <a:cs typeface="+mj-cs"/>
                  </a:rPr>
                </a:br>
                <a:r>
                  <a:rPr lang="en-US" sz="4000" b="1" dirty="0">
                    <a:solidFill>
                      <a:schemeClr val="tx1"/>
                    </a:solidFill>
                    <a:latin typeface="Times New Roman" panose="02020603050405020304" pitchFamily="18" charset="0"/>
                    <a:cs typeface="Times New Roman" panose="02020603050405020304" pitchFamily="18" charset="0"/>
                  </a:rPr>
                  <a:t>F0 </a:t>
                </a:r>
                <a14:m>
                  <m:oMath xmlns:m="http://schemas.openxmlformats.org/officeDocument/2006/math">
                    <m:r>
                      <a:rPr lang="en-US" sz="40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4000" b="1" dirty="0">
                    <a:solidFill>
                      <a:schemeClr val="tx1"/>
                    </a:solidFill>
                    <a:latin typeface="Times New Roman" panose="02020603050405020304" pitchFamily="18" charset="0"/>
                    <a:cs typeface="Times New Roman" panose="02020603050405020304" pitchFamily="18" charset="0"/>
                  </a:rPr>
                  <a:t> 100 Hz, F2 </a:t>
                </a:r>
                <a14:m>
                  <m:oMath xmlns:m="http://schemas.openxmlformats.org/officeDocument/2006/math">
                    <m:r>
                      <a:rPr lang="en-US" sz="40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4000" b="1" dirty="0">
                    <a:solidFill>
                      <a:schemeClr val="tx1"/>
                    </a:solidFill>
                    <a:latin typeface="Times New Roman" panose="02020603050405020304" pitchFamily="18" charset="0"/>
                    <a:cs typeface="Times New Roman" panose="02020603050405020304" pitchFamily="18" charset="0"/>
                  </a:rPr>
                  <a:t> 1000-2000 Hz, </a:t>
                </a:r>
                <a:r>
                  <a:rPr lang="en-US" sz="4000" b="1" dirty="0" err="1">
                    <a:solidFill>
                      <a:schemeClr val="tx1"/>
                    </a:solidFill>
                    <a:latin typeface="Times New Roman" panose="02020603050405020304" pitchFamily="18" charset="0"/>
                    <a:cs typeface="Times New Roman" panose="02020603050405020304" pitchFamily="18" charset="0"/>
                  </a:rPr>
                  <a:t>t_sound</a:t>
                </a:r>
                <a:r>
                  <a:rPr lang="en-US" sz="40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40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4000" b="1" dirty="0">
                    <a:solidFill>
                      <a:schemeClr val="tx1"/>
                    </a:solidFill>
                    <a:latin typeface="Times New Roman" panose="02020603050405020304" pitchFamily="18" charset="0"/>
                    <a:cs typeface="Times New Roman" panose="02020603050405020304" pitchFamily="18" charset="0"/>
                  </a:rPr>
                  <a:t> 100 </a:t>
                </a:r>
                <a:r>
                  <a:rPr lang="en-US" sz="4000" b="1" dirty="0" err="1">
                    <a:solidFill>
                      <a:schemeClr val="tx1"/>
                    </a:solidFill>
                    <a:latin typeface="Times New Roman" panose="02020603050405020304" pitchFamily="18" charset="0"/>
                    <a:cs typeface="Times New Roman" panose="02020603050405020304" pitchFamily="18" charset="0"/>
                  </a:rPr>
                  <a:t>ms</a:t>
                </a:r>
                <a:endParaRPr lang="hu-HU" sz="2800" b="1" dirty="0">
                  <a:latin typeface="Times New Roman" panose="02020603050405020304" pitchFamily="18" charset="0"/>
                  <a:cs typeface="Times New Roman" panose="02020603050405020304" pitchFamily="18" charset="0"/>
                </a:endParaRPr>
              </a:p>
            </p:txBody>
          </p:sp>
        </mc:Choice>
        <mc:Fallback>
          <p:sp>
            <p:nvSpPr>
              <p:cNvPr id="4" name="Rectangle 2">
                <a:extLst>
                  <a:ext uri="{FF2B5EF4-FFF2-40B4-BE49-F238E27FC236}">
                    <a16:creationId xmlns:a16="http://schemas.microsoft.com/office/drawing/2014/main" id="{9329DE41-6CF7-D857-29FD-9784722A7D02}"/>
                  </a:ext>
                </a:extLst>
              </p:cNvPr>
              <p:cNvSpPr>
                <a:spLocks noGrp="1" noRot="1" noChangeAspect="1" noMove="1" noResize="1" noEditPoints="1" noAdjustHandles="1" noChangeArrowheads="1" noChangeShapeType="1" noTextEdit="1"/>
              </p:cNvSpPr>
              <p:nvPr>
                <p:ph type="title"/>
              </p:nvPr>
            </p:nvSpPr>
            <p:spPr>
              <a:xfrm>
                <a:off x="396640" y="106291"/>
                <a:ext cx="12126685" cy="2736850"/>
              </a:xfrm>
              <a:blipFill>
                <a:blip r:embed="rId3"/>
                <a:stretch>
                  <a:fillRect l="-1760" b="-1336"/>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8F25E18C-E3D5-4AA6-261E-F7AB57236340}"/>
              </a:ext>
            </a:extLst>
          </p:cNvPr>
          <p:cNvSpPr txBox="1">
            <a:spLocks noChangeArrowheads="1"/>
          </p:cNvSpPr>
          <p:nvPr/>
        </p:nvSpPr>
        <p:spPr>
          <a:xfrm>
            <a:off x="395536" y="2852936"/>
            <a:ext cx="8229600" cy="3201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hu-HU" dirty="0"/>
          </a:p>
          <a:p>
            <a:endParaRPr lang="hu-HU" dirty="0"/>
          </a:p>
        </p:txBody>
      </p:sp>
      <p:sp>
        <p:nvSpPr>
          <p:cNvPr id="6" name="Rectangle 3">
            <a:extLst>
              <a:ext uri="{FF2B5EF4-FFF2-40B4-BE49-F238E27FC236}">
                <a16:creationId xmlns:a16="http://schemas.microsoft.com/office/drawing/2014/main" id="{C27750BD-817E-894B-35C6-1A89FA709D92}"/>
              </a:ext>
            </a:extLst>
          </p:cNvPr>
          <p:cNvSpPr txBox="1">
            <a:spLocks noChangeArrowheads="1"/>
          </p:cNvSpPr>
          <p:nvPr/>
        </p:nvSpPr>
        <p:spPr>
          <a:xfrm>
            <a:off x="580615" y="3108647"/>
            <a:ext cx="8229600" cy="3633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Times New Roman" panose="02020603050405020304" pitchFamily="18" charset="0"/>
                <a:cs typeface="Times New Roman" panose="02020603050405020304" pitchFamily="18" charset="0"/>
              </a:rPr>
              <a:t>bet</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r>
              <a:rPr lang="en-US" b="0" i="0" u="none" strike="noStrike" dirty="0">
                <a:solidFill>
                  <a:srgbClr val="000000"/>
                </a:solidFill>
                <a:effectLst/>
                <a:latin typeface="-webkit-standard"/>
              </a:rPr>
              <a:t>fun</a:t>
            </a:r>
          </a:p>
          <a:p>
            <a:r>
              <a:rPr lang="en-US" b="0" i="0" u="none" strike="noStrike" dirty="0">
                <a:solidFill>
                  <a:srgbClr val="000000"/>
                </a:solidFill>
                <a:effectLst/>
                <a:latin typeface="Times New Roman" panose="02020603050405020304" pitchFamily="18" charset="0"/>
                <a:cs typeface="Times New Roman" panose="02020603050405020304" pitchFamily="18" charset="0"/>
              </a:rPr>
              <a:t>icy</a:t>
            </a:r>
          </a:p>
          <a:p>
            <a:r>
              <a:rPr lang="en-US" b="0" i="0" u="none" strike="noStrike" dirty="0">
                <a:solidFill>
                  <a:srgbClr val="000000"/>
                </a:solidFill>
                <a:effectLst/>
                <a:latin typeface="-webkit-standard"/>
              </a:rPr>
              <a:t>sit</a:t>
            </a:r>
          </a:p>
          <a:p>
            <a:r>
              <a:rPr lang="en-US" dirty="0">
                <a:solidFill>
                  <a:srgbClr val="000000"/>
                </a:solidFill>
                <a:latin typeface="Times New Roman" panose="02020603050405020304" pitchFamily="18" charset="0"/>
                <a:cs typeface="Times New Roman" panose="02020603050405020304" pitchFamily="18" charset="0"/>
              </a:rPr>
              <a:t>cat</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6812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Enumerating Numbers</a:t>
            </a:r>
            <a:endParaRPr lang="en-US" dirty="0"/>
          </a:p>
        </p:txBody>
      </p:sp>
      <p:sp>
        <p:nvSpPr>
          <p:cNvPr id="3" name="Tartalom helye 2"/>
          <p:cNvSpPr>
            <a:spLocks noGrp="1"/>
          </p:cNvSpPr>
          <p:nvPr>
            <p:ph idx="1"/>
          </p:nvPr>
        </p:nvSpPr>
        <p:spPr/>
        <p:txBody>
          <a:bodyPr>
            <a:normAutofit fontScale="92500" lnSpcReduction="10000"/>
          </a:bodyPr>
          <a:lstStyle/>
          <a:p>
            <a:r>
              <a:rPr lang="en-US" b="0" i="0" u="none" strike="noStrike" dirty="0">
                <a:solidFill>
                  <a:srgbClr val="000000"/>
                </a:solidFill>
                <a:effectLst/>
                <a:latin typeface="-webkit-standard"/>
              </a:rPr>
              <a:t>Phone Numbers (in Hungarian Standard Form)</a:t>
            </a:r>
          </a:p>
          <a:p>
            <a:pPr marL="457200" lvl="1" indent="0">
              <a:buNone/>
            </a:pPr>
            <a:r>
              <a:rPr lang="hu-HU" dirty="0"/>
              <a:t>+36 50 123-45-67</a:t>
            </a:r>
          </a:p>
          <a:p>
            <a:pPr marL="457200" lvl="1" indent="0">
              <a:buNone/>
            </a:pPr>
            <a:r>
              <a:rPr lang="hu-HU" dirty="0"/>
              <a:t>Plus 36 50, 123, 45, 67.</a:t>
            </a:r>
          </a:p>
          <a:p>
            <a:pPr marL="457200" lvl="1" indent="0">
              <a:buNone/>
            </a:pPr>
            <a:r>
              <a:rPr lang="hu-HU" dirty="0"/>
              <a:t>Plusz harminchat ötven, százhuszonhárom, negyvenöt, hatvanhét.</a:t>
            </a:r>
          </a:p>
          <a:p>
            <a:pPr marL="457200" lvl="1" indent="0">
              <a:buNone/>
            </a:pPr>
            <a:r>
              <a:rPr lang="en-US" b="0" i="0" u="none" strike="noStrike" dirty="0">
                <a:solidFill>
                  <a:srgbClr val="000000"/>
                </a:solidFill>
                <a:effectLst/>
                <a:latin typeface="-webkit-standard"/>
              </a:rPr>
              <a:t>(Plus thirty-six fifty, one hundred twenty-three, forty-five, sixty-seven.)</a:t>
            </a:r>
            <a:endParaRPr lang="hu-HU" dirty="0"/>
          </a:p>
          <a:p>
            <a:pPr marL="457200" lvl="1" indent="0">
              <a:buNone/>
            </a:pPr>
            <a:r>
              <a:rPr lang="hu-HU" dirty="0"/>
              <a:t>OR</a:t>
            </a:r>
          </a:p>
          <a:p>
            <a:pPr marL="457200" lvl="1" indent="0">
              <a:buNone/>
            </a:pPr>
            <a:r>
              <a:rPr lang="hu-HU" dirty="0"/>
              <a:t>Plusz harminchat</a:t>
            </a:r>
            <a:r>
              <a:rPr lang="hu-HU" b="1" dirty="0"/>
              <a:t>,</a:t>
            </a:r>
            <a:r>
              <a:rPr lang="hu-HU" dirty="0"/>
              <a:t> ötven, százhuszonhárom, negyvenöt, hatvanhét.</a:t>
            </a:r>
          </a:p>
          <a:p>
            <a:pPr marL="457200" lvl="1" indent="0">
              <a:buNone/>
            </a:pPr>
            <a:r>
              <a:rPr lang="hu-HU" dirty="0"/>
              <a:t>(</a:t>
            </a:r>
            <a:r>
              <a:rPr lang="en-US" b="0" i="0" u="none" strike="noStrike" dirty="0">
                <a:solidFill>
                  <a:srgbClr val="000000"/>
                </a:solidFill>
                <a:effectLst/>
                <a:latin typeface="-webkit-standard"/>
              </a:rPr>
              <a:t>Plus thirty-six, fifty, one hundred twenty-three, forty-five, sixty-seven.)</a:t>
            </a:r>
            <a:endParaRPr lang="hu-HU" dirty="0"/>
          </a:p>
          <a:p>
            <a:r>
              <a:rPr lang="en-US" b="0" i="0" u="none" strike="noStrike" dirty="0">
                <a:solidFill>
                  <a:srgbClr val="000000"/>
                </a:solidFill>
                <a:effectLst/>
                <a:latin typeface="-webkit-standard"/>
              </a:rPr>
              <a:t>Phone Numbers (in English, natural form) - (in Hungarian, unnatural form)</a:t>
            </a:r>
          </a:p>
          <a:p>
            <a:pPr marL="457200" lvl="1" indent="0">
              <a:buNone/>
            </a:pPr>
            <a:r>
              <a:rPr lang="hu-HU" dirty="0"/>
              <a:t>+36 50 123-45-67</a:t>
            </a:r>
          </a:p>
          <a:p>
            <a:pPr marL="457200" lvl="1" indent="0">
              <a:buNone/>
            </a:pPr>
            <a:r>
              <a:rPr lang="hu-HU" dirty="0"/>
              <a:t>Plus 3, 6, 5, 0, 1, 2, 3, 4, 5, 6, 7.</a:t>
            </a:r>
          </a:p>
          <a:p>
            <a:pPr marL="457200" lvl="1" indent="0">
              <a:buNone/>
            </a:pPr>
            <a:r>
              <a:rPr lang="en-US" b="0" i="0" u="none" strike="noStrike" dirty="0">
                <a:solidFill>
                  <a:srgbClr val="000000"/>
                </a:solidFill>
                <a:effectLst/>
                <a:latin typeface="-webkit-standard"/>
              </a:rPr>
              <a:t>Plus three, six, five, zero, one, two, three, four, five, six, seven.</a:t>
            </a:r>
            <a:endParaRPr lang="hu-HU" dirty="0"/>
          </a:p>
        </p:txBody>
      </p:sp>
      <p:sp>
        <p:nvSpPr>
          <p:cNvPr id="4" name="Oval 3">
            <a:extLst>
              <a:ext uri="{FF2B5EF4-FFF2-40B4-BE49-F238E27FC236}">
                <a16:creationId xmlns:a16="http://schemas.microsoft.com/office/drawing/2014/main" id="{027D080C-BBEE-05F2-C232-C7A97EE6281B}"/>
              </a:ext>
            </a:extLst>
          </p:cNvPr>
          <p:cNvSpPr/>
          <p:nvPr/>
        </p:nvSpPr>
        <p:spPr>
          <a:xfrm>
            <a:off x="2765231" y="3788229"/>
            <a:ext cx="780402" cy="79959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092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Reading Numbers – Simple Form (Hungarian) </a:t>
            </a:r>
            <a:endParaRPr lang="en-US" dirty="0"/>
          </a:p>
        </p:txBody>
      </p:sp>
      <p:sp>
        <p:nvSpPr>
          <p:cNvPr id="3" name="Tartalom helye 2"/>
          <p:cNvSpPr>
            <a:spLocks noGrp="1"/>
          </p:cNvSpPr>
          <p:nvPr>
            <p:ph idx="1"/>
          </p:nvPr>
        </p:nvSpPr>
        <p:spPr/>
        <p:txBody>
          <a:bodyPr/>
          <a:lstStyle/>
          <a:p>
            <a:r>
              <a:rPr lang="hu-HU" dirty="0"/>
              <a:t>0,1,2,3,4,5,6,7,8,9</a:t>
            </a:r>
          </a:p>
          <a:p>
            <a:r>
              <a:rPr lang="hu-HU" dirty="0"/>
              <a:t>10,1x,20,2x,30,40,50,60,70,80,90</a:t>
            </a:r>
          </a:p>
          <a:p>
            <a:r>
              <a:rPr lang="hu-HU" dirty="0"/>
              <a:t>100</a:t>
            </a:r>
          </a:p>
          <a:p>
            <a:r>
              <a:rPr lang="hu-HU" dirty="0"/>
              <a:t>1 000</a:t>
            </a:r>
          </a:p>
          <a:p>
            <a:r>
              <a:rPr lang="hu-HU" dirty="0"/>
              <a:t>1 000 000</a:t>
            </a:r>
          </a:p>
          <a:p>
            <a:r>
              <a:rPr lang="hu-HU" dirty="0"/>
              <a:t>1 000 000 000</a:t>
            </a:r>
          </a:p>
          <a:p>
            <a:endParaRPr lang="hu-HU" dirty="0"/>
          </a:p>
          <a:p>
            <a:pPr marL="457200" lvl="1" indent="0">
              <a:buNone/>
            </a:pPr>
            <a:r>
              <a:rPr lang="hu-HU" sz="3200" dirty="0">
                <a:latin typeface="Arial" panose="020B0604020202020204" pitchFamily="34" charset="0"/>
                <a:cs typeface="Arial" panose="020B0604020202020204" pitchFamily="34" charset="0"/>
              </a:rPr>
              <a:t>Σ 25 db (Total: 25 </a:t>
            </a:r>
            <a:r>
              <a:rPr lang="hu-HU" sz="3200" dirty="0" err="1">
                <a:latin typeface="Arial" panose="020B0604020202020204" pitchFamily="34" charset="0"/>
                <a:cs typeface="Arial" panose="020B0604020202020204" pitchFamily="34" charset="0"/>
              </a:rPr>
              <a:t>items</a:t>
            </a:r>
            <a:r>
              <a:rPr lang="hu-HU" sz="3200" dirty="0">
                <a:latin typeface="Arial" panose="020B0604020202020204" pitchFamily="34" charset="0"/>
                <a:cs typeface="Arial" panose="020B0604020202020204" pitchFamily="34" charset="0"/>
              </a:rPr>
              <a:t>)</a:t>
            </a:r>
            <a:endParaRPr lang="en-US" sz="3200" dirty="0"/>
          </a:p>
        </p:txBody>
      </p:sp>
    </p:spTree>
    <p:extLst>
      <p:ext uri="{BB962C8B-B14F-4D97-AF65-F5344CB8AC3E}">
        <p14:creationId xmlns:p14="http://schemas.microsoft.com/office/powerpoint/2010/main" val="1629408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Low quality (Hungarian)</a:t>
            </a:r>
            <a:endParaRPr lang="en-US" dirty="0"/>
          </a:p>
        </p:txBody>
      </p:sp>
      <p:pic>
        <p:nvPicPr>
          <p:cNvPr id="5" name="37724+rossz">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7569031" y="784225"/>
            <a:ext cx="487363" cy="487362"/>
          </a:xfrm>
        </p:spPr>
      </p:pic>
      <p:pic>
        <p:nvPicPr>
          <p:cNvPr id="4" name="Kép 3"/>
          <p:cNvPicPr>
            <a:picLocks noChangeAspect="1"/>
          </p:cNvPicPr>
          <p:nvPr/>
        </p:nvPicPr>
        <p:blipFill>
          <a:blip r:embed="rId5"/>
          <a:srcRect b="21108"/>
          <a:stretch/>
        </p:blipFill>
        <p:spPr>
          <a:xfrm>
            <a:off x="451904" y="1923029"/>
            <a:ext cx="11288191" cy="3171486"/>
          </a:xfrm>
          <a:prstGeom prst="rect">
            <a:avLst/>
          </a:prstGeom>
        </p:spPr>
      </p:pic>
      <p:sp>
        <p:nvSpPr>
          <p:cNvPr id="3" name="TextBox 2">
            <a:extLst>
              <a:ext uri="{FF2B5EF4-FFF2-40B4-BE49-F238E27FC236}">
                <a16:creationId xmlns:a16="http://schemas.microsoft.com/office/drawing/2014/main" id="{38D022AF-2C1C-1822-1583-C6E0786722E5}"/>
              </a:ext>
            </a:extLst>
          </p:cNvPr>
          <p:cNvSpPr txBox="1"/>
          <p:nvPr/>
        </p:nvSpPr>
        <p:spPr>
          <a:xfrm>
            <a:off x="838200" y="5255643"/>
            <a:ext cx="11010122" cy="1015663"/>
          </a:xfrm>
          <a:prstGeom prst="rect">
            <a:avLst/>
          </a:prstGeom>
          <a:noFill/>
        </p:spPr>
        <p:txBody>
          <a:bodyPr wrap="square" rtlCol="0">
            <a:spAutoFit/>
          </a:bodyPr>
          <a:lstStyle/>
          <a:p>
            <a:r>
              <a:rPr lang="en-US" sz="2000" b="1" i="0" u="none" strike="noStrike" dirty="0">
                <a:solidFill>
                  <a:srgbClr val="000000"/>
                </a:solidFill>
                <a:effectLst/>
              </a:rPr>
              <a:t>Figure 8.10.</a:t>
            </a:r>
            <a:r>
              <a:rPr lang="en-US" sz="2000" b="0" i="0" u="none" strike="noStrike" dirty="0">
                <a:solidFill>
                  <a:srgbClr val="000000"/>
                </a:solidFill>
                <a:effectLst/>
                <a:latin typeface="-webkit-standard"/>
              </a:rPr>
              <a:t> The pronunciation of the number 37,724 in a traditional bank information system (5.5 s). Waveform (top), sound intensity (middle), fundamental frequency (pitch contour, bottom). – 25 elements</a:t>
            </a:r>
            <a:endParaRPr lang="en-US" sz="2000" dirty="0"/>
          </a:p>
        </p:txBody>
      </p:sp>
    </p:spTree>
    <p:extLst>
      <p:ext uri="{BB962C8B-B14F-4D97-AF65-F5344CB8AC3E}">
        <p14:creationId xmlns:p14="http://schemas.microsoft.com/office/powerpoint/2010/main" val="34123186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428767" y="-160503"/>
            <a:ext cx="10515600" cy="1325563"/>
          </a:xfrm>
        </p:spPr>
        <p:txBody>
          <a:bodyPr/>
          <a:lstStyle/>
          <a:p>
            <a:r>
              <a:rPr lang="en-US" b="0" i="0" u="none" strike="noStrike" dirty="0">
                <a:solidFill>
                  <a:srgbClr val="000000"/>
                </a:solidFill>
                <a:effectLst/>
                <a:latin typeface="-webkit-standard"/>
              </a:rPr>
              <a:t>Reading numbers – good quality </a:t>
            </a:r>
            <a:endParaRPr lang="en-US" dirty="0"/>
          </a:p>
        </p:txBody>
      </p:sp>
      <p:sp>
        <p:nvSpPr>
          <p:cNvPr id="3" name="Tartalom helye 2"/>
          <p:cNvSpPr>
            <a:spLocks noGrp="1"/>
          </p:cNvSpPr>
          <p:nvPr>
            <p:ph idx="1"/>
          </p:nvPr>
        </p:nvSpPr>
        <p:spPr>
          <a:xfrm>
            <a:off x="319585" y="788396"/>
            <a:ext cx="10515600" cy="4351338"/>
          </a:xfrm>
        </p:spPr>
        <p:txBody>
          <a:bodyPr/>
          <a:lstStyle/>
          <a:p>
            <a:r>
              <a:rPr lang="en-US" b="0" i="0" u="none" strike="noStrike" dirty="0">
                <a:solidFill>
                  <a:srgbClr val="000000"/>
                </a:solidFill>
                <a:effectLst/>
                <a:latin typeface="-webkit-standard"/>
              </a:rPr>
              <a:t>Consideration of phonetic properties </a:t>
            </a:r>
            <a:endParaRPr lang="en-US" dirty="0"/>
          </a:p>
        </p:txBody>
      </p:sp>
      <p:pic>
        <p:nvPicPr>
          <p:cNvPr id="6" name="377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00685" y="677697"/>
            <a:ext cx="487363" cy="487363"/>
          </a:xfrm>
          <a:prstGeom prst="rect">
            <a:avLst/>
          </a:prstGeom>
        </p:spPr>
      </p:pic>
      <p:pic>
        <p:nvPicPr>
          <p:cNvPr id="10" name="Picture 9" descr="A graph of a sound wave&#10;&#10;AI-generated content may be incorrect.">
            <a:extLst>
              <a:ext uri="{FF2B5EF4-FFF2-40B4-BE49-F238E27FC236}">
                <a16:creationId xmlns:a16="http://schemas.microsoft.com/office/drawing/2014/main" id="{6FBF5272-74D5-724B-4141-2D1EDD760983}"/>
              </a:ext>
            </a:extLst>
          </p:cNvPr>
          <p:cNvPicPr>
            <a:picLocks noChangeAspect="1"/>
          </p:cNvPicPr>
          <p:nvPr/>
        </p:nvPicPr>
        <p:blipFill>
          <a:blip r:embed="rId5" cstate="print">
            <a:extLst>
              <a:ext uri="{28A0092B-C50C-407E-A947-70E740481C1C}">
                <a14:useLocalDpi xmlns:a14="http://schemas.microsoft.com/office/drawing/2010/main" val="0"/>
              </a:ext>
            </a:extLst>
          </a:blip>
          <a:srcRect t="8624"/>
          <a:stretch/>
        </p:blipFill>
        <p:spPr>
          <a:xfrm>
            <a:off x="1264083" y="1275759"/>
            <a:ext cx="9625693" cy="4079713"/>
          </a:xfrm>
          <a:prstGeom prst="rect">
            <a:avLst/>
          </a:prstGeom>
        </p:spPr>
      </p:pic>
      <p:sp>
        <p:nvSpPr>
          <p:cNvPr id="11" name="TextBox 10">
            <a:extLst>
              <a:ext uri="{FF2B5EF4-FFF2-40B4-BE49-F238E27FC236}">
                <a16:creationId xmlns:a16="http://schemas.microsoft.com/office/drawing/2014/main" id="{C87A023D-F79C-3723-1ABD-9BCFC5815E49}"/>
              </a:ext>
            </a:extLst>
          </p:cNvPr>
          <p:cNvSpPr txBox="1"/>
          <p:nvPr/>
        </p:nvSpPr>
        <p:spPr>
          <a:xfrm>
            <a:off x="672448" y="5355472"/>
            <a:ext cx="10515600" cy="707886"/>
          </a:xfrm>
          <a:prstGeom prst="rect">
            <a:avLst/>
          </a:prstGeom>
          <a:noFill/>
        </p:spPr>
        <p:txBody>
          <a:bodyPr wrap="square" rtlCol="0">
            <a:spAutoFit/>
          </a:bodyPr>
          <a:lstStyle/>
          <a:p>
            <a:pPr algn="ctr"/>
            <a:r>
              <a:rPr lang="en-US" sz="2000" b="0" i="0" u="none" strike="noStrike" dirty="0">
                <a:solidFill>
                  <a:srgbClr val="000000"/>
                </a:solidFill>
                <a:effectLst/>
                <a:latin typeface="-webkit-standard"/>
              </a:rPr>
              <a:t>Waveform (top), sound intensity (middle), fundamental frequency (pitch contour, bottom).</a:t>
            </a:r>
            <a:endParaRPr lang="hu-HU" sz="2000" dirty="0">
              <a:solidFill>
                <a:srgbClr val="000000"/>
              </a:solidFill>
              <a:latin typeface="-webkit-standard"/>
            </a:endParaRPr>
          </a:p>
          <a:p>
            <a:pPr algn="ctr"/>
            <a:r>
              <a:rPr lang="hu-HU" sz="2000" dirty="0">
                <a:solidFill>
                  <a:srgbClr val="000000"/>
                </a:solidFill>
                <a:latin typeface="-webkit-standard"/>
              </a:rPr>
              <a:t>212 </a:t>
            </a:r>
            <a:r>
              <a:rPr lang="hu-HU" sz="2000" dirty="0" err="1">
                <a:solidFill>
                  <a:srgbClr val="000000"/>
                </a:solidFill>
                <a:latin typeface="-webkit-standard"/>
              </a:rPr>
              <a:t>Hungarian</a:t>
            </a:r>
            <a:r>
              <a:rPr lang="hu-HU" sz="2000" dirty="0">
                <a:solidFill>
                  <a:srgbClr val="000000"/>
                </a:solidFill>
                <a:latin typeface="-webkit-standard"/>
              </a:rPr>
              <a:t> </a:t>
            </a:r>
            <a:r>
              <a:rPr lang="hu-HU" sz="2000" dirty="0" err="1">
                <a:solidFill>
                  <a:srgbClr val="000000"/>
                </a:solidFill>
                <a:latin typeface="-webkit-standard"/>
              </a:rPr>
              <a:t>elements</a:t>
            </a:r>
            <a:endParaRPr lang="en-US" sz="2000" dirty="0"/>
          </a:p>
        </p:txBody>
      </p:sp>
    </p:spTree>
    <p:extLst>
      <p:ext uri="{BB962C8B-B14F-4D97-AF65-F5344CB8AC3E}">
        <p14:creationId xmlns:p14="http://schemas.microsoft.com/office/powerpoint/2010/main" val="2047650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Element design (Hungarian) </a:t>
            </a:r>
            <a:endParaRPr lang="en-US" dirty="0"/>
          </a:p>
        </p:txBody>
      </p:sp>
      <p:sp>
        <p:nvSpPr>
          <p:cNvPr id="3" name="Tartalom helye 2"/>
          <p:cNvSpPr>
            <a:spLocks noGrp="1"/>
          </p:cNvSpPr>
          <p:nvPr>
            <p:ph idx="1"/>
          </p:nvPr>
        </p:nvSpPr>
        <p:spPr/>
        <p:txBody>
          <a:bodyPr/>
          <a:lstStyle/>
          <a:p>
            <a:r>
              <a:rPr lang="hu-HU" dirty="0"/>
              <a:t>3456</a:t>
            </a:r>
          </a:p>
          <a:p>
            <a:r>
              <a:rPr lang="hu-HU" dirty="0"/>
              <a:t>Három ezer négy száz ötven hat.</a:t>
            </a:r>
          </a:p>
          <a:p>
            <a:pPr marL="0" indent="0">
              <a:buNone/>
            </a:pPr>
            <a:r>
              <a:rPr lang="hu-HU" dirty="0"/>
              <a:t>	</a:t>
            </a:r>
            <a:r>
              <a:rPr lang="hu-HU" dirty="0">
                <a:solidFill>
                  <a:srgbClr val="FF0000"/>
                </a:solidFill>
              </a:rPr>
              <a:t>_ </a:t>
            </a:r>
            <a:r>
              <a:rPr lang="hu-HU" dirty="0"/>
              <a:t>három </a:t>
            </a:r>
            <a:r>
              <a:rPr lang="hu-HU" dirty="0">
                <a:solidFill>
                  <a:srgbClr val="FF0000"/>
                </a:solidFill>
              </a:rPr>
              <a:t>e		3076 _ </a:t>
            </a:r>
            <a:r>
              <a:rPr lang="hu-HU" dirty="0"/>
              <a:t>három</a:t>
            </a:r>
            <a:r>
              <a:rPr lang="hu-HU" dirty="0">
                <a:solidFill>
                  <a:srgbClr val="FF0000"/>
                </a:solidFill>
              </a:rPr>
              <a:t> ezer hetven </a:t>
            </a:r>
            <a:r>
              <a:rPr lang="hu-HU" dirty="0"/>
              <a:t>hat</a:t>
            </a:r>
            <a:r>
              <a:rPr lang="hu-HU" dirty="0">
                <a:solidFill>
                  <a:srgbClr val="FF0000"/>
                </a:solidFill>
              </a:rPr>
              <a:t> .</a:t>
            </a:r>
          </a:p>
          <a:p>
            <a:pPr marL="0" indent="0">
              <a:buNone/>
            </a:pPr>
            <a:r>
              <a:rPr lang="hu-HU" dirty="0"/>
              <a:t>	</a:t>
            </a:r>
            <a:r>
              <a:rPr lang="hu-HU" dirty="0">
                <a:solidFill>
                  <a:srgbClr val="FF0000"/>
                </a:solidFill>
              </a:rPr>
              <a:t>m</a:t>
            </a:r>
            <a:r>
              <a:rPr lang="hu-HU" dirty="0"/>
              <a:t> ezer </a:t>
            </a:r>
            <a:r>
              <a:rPr lang="hu-HU" dirty="0">
                <a:solidFill>
                  <a:srgbClr val="FF0000"/>
                </a:solidFill>
              </a:rPr>
              <a:t>n		453040 _négy </a:t>
            </a:r>
            <a:r>
              <a:rPr lang="hu-HU" dirty="0"/>
              <a:t>száz ötven</a:t>
            </a:r>
            <a:r>
              <a:rPr lang="hu-HU" dirty="0">
                <a:solidFill>
                  <a:srgbClr val="FF0000"/>
                </a:solidFill>
              </a:rPr>
              <a:t> három </a:t>
            </a:r>
            <a:r>
              <a:rPr lang="hu-HU" dirty="0"/>
              <a:t>ezer</a:t>
            </a:r>
            <a:r>
              <a:rPr lang="hu-HU" dirty="0">
                <a:solidFill>
                  <a:srgbClr val="FF0000"/>
                </a:solidFill>
              </a:rPr>
              <a:t> negyven</a:t>
            </a:r>
          </a:p>
          <a:p>
            <a:pPr marL="0" indent="0">
              <a:buNone/>
            </a:pPr>
            <a:r>
              <a:rPr lang="hu-HU" dirty="0"/>
              <a:t>	</a:t>
            </a:r>
            <a:r>
              <a:rPr lang="hu-HU" dirty="0">
                <a:solidFill>
                  <a:srgbClr val="FF0000"/>
                </a:solidFill>
              </a:rPr>
              <a:t>r </a:t>
            </a:r>
            <a:r>
              <a:rPr lang="hu-HU" dirty="0"/>
              <a:t>négy </a:t>
            </a:r>
            <a:r>
              <a:rPr lang="hu-HU" dirty="0" err="1">
                <a:solidFill>
                  <a:srgbClr val="FF0000"/>
                </a:solidFill>
              </a:rPr>
              <a:t>sz</a:t>
            </a:r>
            <a:r>
              <a:rPr lang="hu-HU" dirty="0">
                <a:solidFill>
                  <a:srgbClr val="FF0000"/>
                </a:solidFill>
              </a:rPr>
              <a:t>		1400	ezer </a:t>
            </a:r>
            <a:r>
              <a:rPr lang="hu-HU" dirty="0"/>
              <a:t>négy</a:t>
            </a:r>
            <a:r>
              <a:rPr lang="hu-HU" dirty="0">
                <a:solidFill>
                  <a:srgbClr val="FF0000"/>
                </a:solidFill>
              </a:rPr>
              <a:t> száz</a:t>
            </a:r>
          </a:p>
          <a:p>
            <a:pPr marL="0" indent="0">
              <a:buNone/>
            </a:pPr>
            <a:r>
              <a:rPr lang="hu-HU" dirty="0">
                <a:solidFill>
                  <a:srgbClr val="FF0000"/>
                </a:solidFill>
              </a:rPr>
              <a:t>	</a:t>
            </a:r>
            <a:r>
              <a:rPr lang="hu-HU" dirty="0" err="1">
                <a:solidFill>
                  <a:srgbClr val="FF0000"/>
                </a:solidFill>
              </a:rPr>
              <a:t>gy</a:t>
            </a:r>
            <a:r>
              <a:rPr lang="hu-HU" dirty="0">
                <a:solidFill>
                  <a:srgbClr val="FF0000"/>
                </a:solidFill>
              </a:rPr>
              <a:t>(</a:t>
            </a:r>
            <a:r>
              <a:rPr lang="hu-HU" dirty="0" err="1">
                <a:solidFill>
                  <a:srgbClr val="FF0000"/>
                </a:solidFill>
              </a:rPr>
              <a:t>ty</a:t>
            </a:r>
            <a:r>
              <a:rPr lang="hu-HU" dirty="0">
                <a:solidFill>
                  <a:srgbClr val="FF0000"/>
                </a:solidFill>
              </a:rPr>
              <a:t>) </a:t>
            </a:r>
            <a:r>
              <a:rPr lang="hu-HU" dirty="0"/>
              <a:t>száz</a:t>
            </a:r>
            <a:r>
              <a:rPr lang="hu-HU" dirty="0">
                <a:solidFill>
                  <a:srgbClr val="FF0000"/>
                </a:solidFill>
              </a:rPr>
              <a:t> ö</a:t>
            </a:r>
          </a:p>
          <a:p>
            <a:pPr marL="0" indent="0">
              <a:buNone/>
            </a:pPr>
            <a:r>
              <a:rPr lang="hu-HU" dirty="0"/>
              <a:t>	</a:t>
            </a:r>
            <a:r>
              <a:rPr lang="hu-HU" dirty="0">
                <a:solidFill>
                  <a:srgbClr val="FF0000"/>
                </a:solidFill>
              </a:rPr>
              <a:t>z </a:t>
            </a:r>
            <a:r>
              <a:rPr lang="hu-HU" dirty="0"/>
              <a:t>ötven </a:t>
            </a:r>
            <a:r>
              <a:rPr lang="hu-HU" dirty="0">
                <a:solidFill>
                  <a:srgbClr val="FF0000"/>
                </a:solidFill>
              </a:rPr>
              <a:t>h</a:t>
            </a:r>
          </a:p>
          <a:p>
            <a:pPr marL="0" indent="0">
              <a:buNone/>
            </a:pPr>
            <a:r>
              <a:rPr lang="hu-HU" dirty="0"/>
              <a:t>	</a:t>
            </a:r>
            <a:r>
              <a:rPr lang="hu-HU" dirty="0">
                <a:solidFill>
                  <a:srgbClr val="FF0000"/>
                </a:solidFill>
              </a:rPr>
              <a:t>n </a:t>
            </a:r>
            <a:r>
              <a:rPr lang="hu-HU" dirty="0"/>
              <a:t>hat </a:t>
            </a:r>
            <a:r>
              <a:rPr lang="hu-HU"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582758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C1C22-885F-6F52-C7A2-5EA6848D765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DDFED39-9A33-F2E2-73A7-39AE67814961}"/>
              </a:ext>
            </a:extLst>
          </p:cNvPr>
          <p:cNvSpPr>
            <a:spLocks noGrp="1"/>
          </p:cNvSpPr>
          <p:nvPr>
            <p:ph type="title"/>
          </p:nvPr>
        </p:nvSpPr>
        <p:spPr/>
        <p:txBody>
          <a:bodyPr/>
          <a:lstStyle/>
          <a:p>
            <a:r>
              <a:rPr lang="en-US" b="0" i="0" u="none" strike="noStrike" dirty="0">
                <a:solidFill>
                  <a:srgbClr val="000000"/>
                </a:solidFill>
                <a:effectLst/>
                <a:latin typeface="-webkit-standard"/>
              </a:rPr>
              <a:t>Reading Numbers – Simple Form (English) </a:t>
            </a:r>
            <a:endParaRPr lang="en-US" dirty="0"/>
          </a:p>
        </p:txBody>
      </p:sp>
      <p:sp>
        <p:nvSpPr>
          <p:cNvPr id="3" name="Tartalom helye 2">
            <a:extLst>
              <a:ext uri="{FF2B5EF4-FFF2-40B4-BE49-F238E27FC236}">
                <a16:creationId xmlns:a16="http://schemas.microsoft.com/office/drawing/2014/main" id="{9DD53AAF-4A90-8158-A1BB-9264742723C8}"/>
              </a:ext>
            </a:extLst>
          </p:cNvPr>
          <p:cNvSpPr>
            <a:spLocks noGrp="1"/>
          </p:cNvSpPr>
          <p:nvPr>
            <p:ph idx="1"/>
          </p:nvPr>
        </p:nvSpPr>
        <p:spPr/>
        <p:txBody>
          <a:bodyPr>
            <a:normAutofit lnSpcReduction="10000"/>
          </a:bodyPr>
          <a:lstStyle/>
          <a:p>
            <a:r>
              <a:rPr lang="hu-HU" dirty="0"/>
              <a:t>0,1,2,3,4,5,6,7,8,9</a:t>
            </a:r>
          </a:p>
          <a:p>
            <a:r>
              <a:rPr lang="hu-HU" dirty="0"/>
              <a:t>11,12,13,14,15,16,17,18,19</a:t>
            </a:r>
          </a:p>
          <a:p>
            <a:r>
              <a:rPr lang="hu-HU" dirty="0"/>
              <a:t>10,20,30,40,50,60,70,80,90</a:t>
            </a:r>
          </a:p>
          <a:p>
            <a:r>
              <a:rPr lang="hu-HU" dirty="0"/>
              <a:t>100</a:t>
            </a:r>
          </a:p>
          <a:p>
            <a:r>
              <a:rPr lang="hu-HU" dirty="0"/>
              <a:t>1 000</a:t>
            </a:r>
          </a:p>
          <a:p>
            <a:r>
              <a:rPr lang="hu-HU" dirty="0"/>
              <a:t>1 000 000</a:t>
            </a:r>
          </a:p>
          <a:p>
            <a:r>
              <a:rPr lang="hu-HU" dirty="0"/>
              <a:t>1 000 000 000</a:t>
            </a:r>
          </a:p>
          <a:p>
            <a:endParaRPr lang="hu-HU" dirty="0"/>
          </a:p>
          <a:p>
            <a:pPr marL="457200" lvl="1" indent="0">
              <a:buNone/>
            </a:pPr>
            <a:r>
              <a:rPr lang="hu-HU" sz="3200" dirty="0" err="1">
                <a:latin typeface="Arial" panose="020B0604020202020204" pitchFamily="34" charset="0"/>
                <a:cs typeface="Arial" panose="020B0604020202020204" pitchFamily="34" charset="0"/>
              </a:rPr>
              <a:t>Σ</a:t>
            </a:r>
            <a:r>
              <a:rPr lang="hu-HU" sz="3200" dirty="0">
                <a:latin typeface="Arial" panose="020B0604020202020204" pitchFamily="34" charset="0"/>
                <a:cs typeface="Arial" panose="020B0604020202020204" pitchFamily="34" charset="0"/>
              </a:rPr>
              <a:t> 32 db (Total: 32 </a:t>
            </a:r>
            <a:r>
              <a:rPr lang="hu-HU" sz="3200" dirty="0" err="1">
                <a:latin typeface="Arial" panose="020B0604020202020204" pitchFamily="34" charset="0"/>
                <a:cs typeface="Arial" panose="020B0604020202020204" pitchFamily="34" charset="0"/>
              </a:rPr>
              <a:t>items</a:t>
            </a:r>
            <a:r>
              <a:rPr lang="hu-HU" sz="3200" dirty="0">
                <a:latin typeface="Arial" panose="020B0604020202020204" pitchFamily="34" charset="0"/>
                <a:cs typeface="Arial" panose="020B0604020202020204" pitchFamily="34" charset="0"/>
              </a:rPr>
              <a:t>)</a:t>
            </a:r>
            <a:endParaRPr lang="en-US" sz="3200" dirty="0"/>
          </a:p>
        </p:txBody>
      </p:sp>
    </p:spTree>
    <p:extLst>
      <p:ext uri="{BB962C8B-B14F-4D97-AF65-F5344CB8AC3E}">
        <p14:creationId xmlns:p14="http://schemas.microsoft.com/office/powerpoint/2010/main" val="1537387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b="0" i="0" u="none" strike="noStrike" dirty="0">
                <a:solidFill>
                  <a:srgbClr val="000000"/>
                </a:solidFill>
                <a:effectLst/>
                <a:latin typeface="-webkit-standard"/>
              </a:rPr>
              <a:t>Low quality (English)</a:t>
            </a:r>
            <a:endParaRPr lang="en-US" dirty="0"/>
          </a:p>
        </p:txBody>
      </p:sp>
      <p:sp>
        <p:nvSpPr>
          <p:cNvPr id="3" name="TextBox 2">
            <a:extLst>
              <a:ext uri="{FF2B5EF4-FFF2-40B4-BE49-F238E27FC236}">
                <a16:creationId xmlns:a16="http://schemas.microsoft.com/office/drawing/2014/main" id="{38D022AF-2C1C-1822-1583-C6E0786722E5}"/>
              </a:ext>
            </a:extLst>
          </p:cNvPr>
          <p:cNvSpPr txBox="1"/>
          <p:nvPr/>
        </p:nvSpPr>
        <p:spPr>
          <a:xfrm>
            <a:off x="838200" y="5255643"/>
            <a:ext cx="11010122" cy="1015663"/>
          </a:xfrm>
          <a:prstGeom prst="rect">
            <a:avLst/>
          </a:prstGeom>
          <a:noFill/>
        </p:spPr>
        <p:txBody>
          <a:bodyPr wrap="square" rtlCol="0">
            <a:spAutoFit/>
          </a:bodyPr>
          <a:lstStyle/>
          <a:p>
            <a:r>
              <a:rPr lang="en-US" sz="2000" b="1" i="0" u="none" strike="noStrike" dirty="0">
                <a:solidFill>
                  <a:srgbClr val="000000"/>
                </a:solidFill>
                <a:effectLst/>
              </a:rPr>
              <a:t>Figure 8.10.</a:t>
            </a:r>
            <a:r>
              <a:rPr lang="en-US" sz="2000" b="0" i="0" u="none" strike="noStrike" dirty="0">
                <a:solidFill>
                  <a:srgbClr val="000000"/>
                </a:solidFill>
                <a:effectLst/>
                <a:latin typeface="-webkit-standard"/>
              </a:rPr>
              <a:t> The pronunciation of the number 37,724 in a traditional bank information system. Waveform (top), sound intensity (middle), fundamental frequency (pitch contour, bottom). – 32 elements</a:t>
            </a:r>
            <a:endParaRPr lang="en-US" sz="2000" dirty="0"/>
          </a:p>
        </p:txBody>
      </p:sp>
      <p:pic>
        <p:nvPicPr>
          <p:cNvPr id="7" name="Picture 6" descr="A graph of a sound wave&#10;&#10;AI-generated content may be incorrect.">
            <a:extLst>
              <a:ext uri="{FF2B5EF4-FFF2-40B4-BE49-F238E27FC236}">
                <a16:creationId xmlns:a16="http://schemas.microsoft.com/office/drawing/2014/main" id="{9CD78FEB-A8F0-F2B6-FD2D-EDB39FA300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5886" y="1499955"/>
            <a:ext cx="8588829" cy="3755688"/>
          </a:xfrm>
          <a:prstGeom prst="rect">
            <a:avLst/>
          </a:prstGeom>
        </p:spPr>
      </p:pic>
      <p:pic>
        <p:nvPicPr>
          <p:cNvPr id="10" name="ttsMP3.com_VoiceText_2025-4-8_18-7-27">
            <a:hlinkClick r:id="" action="ppaction://media"/>
            <a:extLst>
              <a:ext uri="{FF2B5EF4-FFF2-40B4-BE49-F238E27FC236}">
                <a16:creationId xmlns:a16="http://schemas.microsoft.com/office/drawing/2014/main" id="{9DF5DEBC-76A9-3221-D193-4A04DB66C7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98315" y="586694"/>
            <a:ext cx="812800" cy="812800"/>
          </a:xfrm>
          <a:prstGeom prst="rect">
            <a:avLst/>
          </a:prstGeom>
        </p:spPr>
      </p:pic>
    </p:spTree>
    <p:extLst>
      <p:ext uri="{BB962C8B-B14F-4D97-AF65-F5344CB8AC3E}">
        <p14:creationId xmlns:p14="http://schemas.microsoft.com/office/powerpoint/2010/main" val="154813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19290-642B-BEB5-6465-3E37DBEC601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856425F-156D-01EA-A63C-34B1981F651C}"/>
              </a:ext>
            </a:extLst>
          </p:cNvPr>
          <p:cNvSpPr>
            <a:spLocks noGrp="1"/>
          </p:cNvSpPr>
          <p:nvPr>
            <p:ph type="title"/>
          </p:nvPr>
        </p:nvSpPr>
        <p:spPr>
          <a:xfrm>
            <a:off x="428767" y="-160503"/>
            <a:ext cx="10515600" cy="1325563"/>
          </a:xfrm>
        </p:spPr>
        <p:txBody>
          <a:bodyPr/>
          <a:lstStyle/>
          <a:p>
            <a:r>
              <a:rPr lang="en-US" b="0" i="0" u="none" strike="noStrike" dirty="0">
                <a:solidFill>
                  <a:srgbClr val="000000"/>
                </a:solidFill>
                <a:effectLst/>
                <a:latin typeface="-webkit-standard"/>
              </a:rPr>
              <a:t>Reading numbers – good quality </a:t>
            </a:r>
            <a:endParaRPr lang="en-US" dirty="0"/>
          </a:p>
        </p:txBody>
      </p:sp>
      <p:sp>
        <p:nvSpPr>
          <p:cNvPr id="3" name="Tartalom helye 2">
            <a:extLst>
              <a:ext uri="{FF2B5EF4-FFF2-40B4-BE49-F238E27FC236}">
                <a16:creationId xmlns:a16="http://schemas.microsoft.com/office/drawing/2014/main" id="{3E40C6FF-0E72-7323-E36D-4BB2BEFC1A72}"/>
              </a:ext>
            </a:extLst>
          </p:cNvPr>
          <p:cNvSpPr>
            <a:spLocks noGrp="1"/>
          </p:cNvSpPr>
          <p:nvPr>
            <p:ph idx="1"/>
          </p:nvPr>
        </p:nvSpPr>
        <p:spPr>
          <a:xfrm>
            <a:off x="319585" y="788396"/>
            <a:ext cx="10515600" cy="4351338"/>
          </a:xfrm>
        </p:spPr>
        <p:txBody>
          <a:bodyPr/>
          <a:lstStyle/>
          <a:p>
            <a:r>
              <a:rPr lang="en-US" b="0" i="0" u="none" strike="noStrike" dirty="0">
                <a:solidFill>
                  <a:srgbClr val="000000"/>
                </a:solidFill>
                <a:effectLst/>
                <a:latin typeface="-webkit-standard"/>
              </a:rPr>
              <a:t>Consideration of phonetic properties </a:t>
            </a:r>
            <a:endParaRPr lang="en-US" dirty="0"/>
          </a:p>
        </p:txBody>
      </p:sp>
      <p:sp>
        <p:nvSpPr>
          <p:cNvPr id="11" name="TextBox 10">
            <a:extLst>
              <a:ext uri="{FF2B5EF4-FFF2-40B4-BE49-F238E27FC236}">
                <a16:creationId xmlns:a16="http://schemas.microsoft.com/office/drawing/2014/main" id="{9BECD956-A4C7-E9BE-1E6C-1E09685363F8}"/>
              </a:ext>
            </a:extLst>
          </p:cNvPr>
          <p:cNvSpPr txBox="1"/>
          <p:nvPr/>
        </p:nvSpPr>
        <p:spPr>
          <a:xfrm>
            <a:off x="799153" y="5524579"/>
            <a:ext cx="10721544" cy="400110"/>
          </a:xfrm>
          <a:prstGeom prst="rect">
            <a:avLst/>
          </a:prstGeom>
          <a:noFill/>
        </p:spPr>
        <p:txBody>
          <a:bodyPr wrap="square" rtlCol="0">
            <a:spAutoFit/>
          </a:bodyPr>
          <a:lstStyle/>
          <a:p>
            <a:pPr algn="ctr"/>
            <a:r>
              <a:rPr lang="en-US" sz="2000" b="0" i="0" u="none" strike="noStrike" dirty="0">
                <a:solidFill>
                  <a:srgbClr val="000000"/>
                </a:solidFill>
                <a:effectLst/>
                <a:latin typeface="-webkit-standard"/>
              </a:rPr>
              <a:t>Waveform (top), sound intensity (middle), fundamental frequency (pitch contour, bottom).</a:t>
            </a:r>
            <a:endParaRPr lang="en-US" sz="2000" dirty="0"/>
          </a:p>
        </p:txBody>
      </p:sp>
      <p:pic>
        <p:nvPicPr>
          <p:cNvPr id="8" name="ttsMP3.com_VoiceText_2025-4-8_18-4-49">
            <a:hlinkClick r:id="" action="ppaction://media"/>
            <a:extLst>
              <a:ext uri="{FF2B5EF4-FFF2-40B4-BE49-F238E27FC236}">
                <a16:creationId xmlns:a16="http://schemas.microsoft.com/office/drawing/2014/main" id="{5ACBA291-34BC-AEEE-23F0-237875D9A8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35185" y="191258"/>
            <a:ext cx="812800" cy="812800"/>
          </a:xfrm>
          <a:prstGeom prst="rect">
            <a:avLst/>
          </a:prstGeom>
        </p:spPr>
      </p:pic>
      <p:pic>
        <p:nvPicPr>
          <p:cNvPr id="14" name="Picture 13" descr="A graph of a sound wave&#10;&#10;AI-generated content may be incorrect.">
            <a:extLst>
              <a:ext uri="{FF2B5EF4-FFF2-40B4-BE49-F238E27FC236}">
                <a16:creationId xmlns:a16="http://schemas.microsoft.com/office/drawing/2014/main" id="{6495B77C-699A-E7E3-382C-A1B1866C3AAF}"/>
              </a:ext>
            </a:extLst>
          </p:cNvPr>
          <p:cNvPicPr>
            <a:picLocks noChangeAspect="1"/>
          </p:cNvPicPr>
          <p:nvPr/>
        </p:nvPicPr>
        <p:blipFill>
          <a:blip r:embed="rId5" cstate="print">
            <a:extLst>
              <a:ext uri="{28A0092B-C50C-407E-A947-70E740481C1C}">
                <a14:useLocalDpi xmlns:a14="http://schemas.microsoft.com/office/drawing/2010/main" val="0"/>
              </a:ext>
            </a:extLst>
          </a:blip>
          <a:srcRect t="9233"/>
          <a:stretch/>
        </p:blipFill>
        <p:spPr>
          <a:xfrm>
            <a:off x="656283" y="1451069"/>
            <a:ext cx="10272499" cy="4077168"/>
          </a:xfrm>
          <a:prstGeom prst="rect">
            <a:avLst/>
          </a:prstGeom>
        </p:spPr>
      </p:pic>
    </p:spTree>
    <p:extLst>
      <p:ext uri="{BB962C8B-B14F-4D97-AF65-F5344CB8AC3E}">
        <p14:creationId xmlns:p14="http://schemas.microsoft.com/office/powerpoint/2010/main" val="221701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E0A41-5590-99CA-F6CA-18737B985493}"/>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C1F15EC9-F507-719C-6C57-6C94161B83D3}"/>
              </a:ext>
            </a:extLst>
          </p:cNvPr>
          <p:cNvSpPr>
            <a:spLocks noGrp="1"/>
          </p:cNvSpPr>
          <p:nvPr>
            <p:ph type="title"/>
          </p:nvPr>
        </p:nvSpPr>
        <p:spPr/>
        <p:txBody>
          <a:bodyPr/>
          <a:lstStyle/>
          <a:p>
            <a:r>
              <a:rPr lang="en-US" b="0" i="0" u="none" strike="noStrike" dirty="0">
                <a:solidFill>
                  <a:srgbClr val="000000"/>
                </a:solidFill>
                <a:effectLst/>
                <a:latin typeface="-webkit-standard"/>
              </a:rPr>
              <a:t>Element design (English) – Phone Number</a:t>
            </a:r>
            <a:br>
              <a:rPr lang="en-US" b="0" i="0" u="none" strike="noStrike" dirty="0">
                <a:solidFill>
                  <a:srgbClr val="000000"/>
                </a:solidFill>
                <a:effectLst/>
                <a:latin typeface="-webkit-standard"/>
              </a:rPr>
            </a:br>
            <a:r>
              <a:rPr lang="en-US" b="0" i="0" u="none" strike="noStrike" dirty="0">
                <a:solidFill>
                  <a:srgbClr val="000000"/>
                </a:solidFill>
                <a:effectLst/>
                <a:latin typeface="-webkit-standard"/>
              </a:rPr>
              <a:t>ending and starting example </a:t>
            </a:r>
            <a:endParaRPr lang="en-US" dirty="0"/>
          </a:p>
        </p:txBody>
      </p:sp>
      <p:sp>
        <p:nvSpPr>
          <p:cNvPr id="3" name="Tartalom helye 2">
            <a:extLst>
              <a:ext uri="{FF2B5EF4-FFF2-40B4-BE49-F238E27FC236}">
                <a16:creationId xmlns:a16="http://schemas.microsoft.com/office/drawing/2014/main" id="{CDC5FE39-A066-E275-2186-34FF74402936}"/>
              </a:ext>
            </a:extLst>
          </p:cNvPr>
          <p:cNvSpPr>
            <a:spLocks noGrp="1"/>
          </p:cNvSpPr>
          <p:nvPr>
            <p:ph idx="1"/>
          </p:nvPr>
        </p:nvSpPr>
        <p:spPr>
          <a:xfrm>
            <a:off x="838200" y="1825625"/>
            <a:ext cx="11353800" cy="4351338"/>
          </a:xfrm>
        </p:spPr>
        <p:txBody>
          <a:bodyPr>
            <a:normAutofit/>
          </a:bodyPr>
          <a:lstStyle/>
          <a:p>
            <a:r>
              <a:rPr lang="hu-HU" dirty="0"/>
              <a:t>3456</a:t>
            </a:r>
          </a:p>
          <a:p>
            <a:r>
              <a:rPr lang="hu-HU" dirty="0" err="1"/>
              <a:t>Three</a:t>
            </a:r>
            <a:r>
              <a:rPr lang="hu-HU" dirty="0"/>
              <a:t> </a:t>
            </a:r>
            <a:r>
              <a:rPr lang="hu-HU" dirty="0" err="1"/>
              <a:t>four</a:t>
            </a:r>
            <a:r>
              <a:rPr lang="hu-HU" dirty="0"/>
              <a:t> </a:t>
            </a:r>
            <a:r>
              <a:rPr lang="hu-HU" dirty="0" err="1"/>
              <a:t>five</a:t>
            </a:r>
            <a:r>
              <a:rPr lang="hu-HU" dirty="0"/>
              <a:t> </a:t>
            </a:r>
            <a:r>
              <a:rPr lang="hu-HU" dirty="0" err="1"/>
              <a:t>six</a:t>
            </a:r>
            <a:r>
              <a:rPr lang="hu-HU" dirty="0"/>
              <a:t>                                                       </a:t>
            </a:r>
            <a:r>
              <a:rPr lang="hu-HU" dirty="0" err="1">
                <a:solidFill>
                  <a:srgbClr val="FF0000"/>
                </a:solidFill>
              </a:rPr>
              <a:t>r</a:t>
            </a:r>
            <a:r>
              <a:rPr lang="hu-HU" dirty="0"/>
              <a:t> </a:t>
            </a:r>
            <a:r>
              <a:rPr lang="hu-HU" dirty="0" err="1"/>
              <a:t>five</a:t>
            </a:r>
            <a:r>
              <a:rPr lang="hu-HU" dirty="0"/>
              <a:t> </a:t>
            </a:r>
            <a:r>
              <a:rPr lang="hu-HU" dirty="0">
                <a:solidFill>
                  <a:srgbClr val="FF0000"/>
                </a:solidFill>
              </a:rPr>
              <a:t>s</a:t>
            </a:r>
          </a:p>
          <a:p>
            <a:endParaRPr lang="hu-HU" dirty="0"/>
          </a:p>
          <a:p>
            <a:r>
              <a:rPr lang="hu-HU" dirty="0" err="1"/>
              <a:t>Three</a:t>
            </a:r>
            <a:r>
              <a:rPr lang="hu-HU" dirty="0"/>
              <a:t> </a:t>
            </a:r>
            <a:r>
              <a:rPr lang="hu-HU" dirty="0" err="1"/>
              <a:t>thousand</a:t>
            </a:r>
            <a:r>
              <a:rPr lang="hu-HU" dirty="0"/>
              <a:t> </a:t>
            </a:r>
            <a:r>
              <a:rPr lang="hu-HU" dirty="0" err="1"/>
              <a:t>four</a:t>
            </a:r>
            <a:r>
              <a:rPr lang="hu-HU" dirty="0"/>
              <a:t> </a:t>
            </a:r>
            <a:r>
              <a:rPr lang="hu-HU" dirty="0" err="1"/>
              <a:t>hundred</a:t>
            </a:r>
            <a:r>
              <a:rPr lang="hu-HU" dirty="0"/>
              <a:t> </a:t>
            </a:r>
            <a:r>
              <a:rPr lang="hu-HU" dirty="0">
                <a:solidFill>
                  <a:srgbClr val="FF0000"/>
                </a:solidFill>
              </a:rPr>
              <a:t>and</a:t>
            </a:r>
            <a:r>
              <a:rPr lang="hu-HU" dirty="0"/>
              <a:t> </a:t>
            </a:r>
            <a:r>
              <a:rPr lang="hu-HU" dirty="0" err="1"/>
              <a:t>fifty</a:t>
            </a:r>
            <a:r>
              <a:rPr lang="hu-HU" dirty="0" err="1">
                <a:solidFill>
                  <a:srgbClr val="FF0000"/>
                </a:solidFill>
              </a:rPr>
              <a:t>-</a:t>
            </a:r>
            <a:r>
              <a:rPr lang="hu-HU" dirty="0" err="1"/>
              <a:t>six</a:t>
            </a:r>
            <a:r>
              <a:rPr lang="hu-HU" dirty="0"/>
              <a:t>             </a:t>
            </a:r>
            <a:r>
              <a:rPr lang="hu-HU" dirty="0" err="1">
                <a:solidFill>
                  <a:srgbClr val="FF0000"/>
                </a:solidFill>
              </a:rPr>
              <a:t>r</a:t>
            </a:r>
            <a:r>
              <a:rPr lang="hu-HU" dirty="0"/>
              <a:t> </a:t>
            </a:r>
            <a:r>
              <a:rPr lang="hu-HU" dirty="0" err="1"/>
              <a:t>hundred</a:t>
            </a:r>
            <a:r>
              <a:rPr lang="hu-HU" dirty="0"/>
              <a:t> </a:t>
            </a:r>
            <a:r>
              <a:rPr lang="hu-HU" dirty="0">
                <a:solidFill>
                  <a:srgbClr val="FF0000"/>
                </a:solidFill>
              </a:rPr>
              <a:t>a</a:t>
            </a:r>
            <a:r>
              <a:rPr lang="hu-HU" dirty="0"/>
              <a:t>   </a:t>
            </a:r>
          </a:p>
          <a:p>
            <a:endParaRPr lang="hu-HU" dirty="0"/>
          </a:p>
          <a:p>
            <a:r>
              <a:rPr lang="hu-HU" dirty="0"/>
              <a:t>3455</a:t>
            </a:r>
          </a:p>
          <a:p>
            <a:r>
              <a:rPr lang="hu-HU" dirty="0" err="1"/>
              <a:t>Three</a:t>
            </a:r>
            <a:r>
              <a:rPr lang="hu-HU" dirty="0"/>
              <a:t> </a:t>
            </a:r>
            <a:r>
              <a:rPr lang="hu-HU" dirty="0" err="1"/>
              <a:t>four</a:t>
            </a:r>
            <a:r>
              <a:rPr lang="hu-HU" dirty="0"/>
              <a:t> </a:t>
            </a:r>
            <a:r>
              <a:rPr lang="hu-HU" dirty="0" err="1">
                <a:solidFill>
                  <a:srgbClr val="FF0000"/>
                </a:solidFill>
              </a:rPr>
              <a:t>double</a:t>
            </a:r>
            <a:r>
              <a:rPr lang="hu-HU" dirty="0"/>
              <a:t> </a:t>
            </a:r>
            <a:r>
              <a:rPr lang="hu-HU" dirty="0" err="1"/>
              <a:t>five</a:t>
            </a:r>
            <a:r>
              <a:rPr lang="hu-HU" dirty="0"/>
              <a:t>                                                </a:t>
            </a:r>
            <a:r>
              <a:rPr lang="hu-HU" dirty="0" err="1">
                <a:solidFill>
                  <a:srgbClr val="FF0000"/>
                </a:solidFill>
              </a:rPr>
              <a:t>r</a:t>
            </a:r>
            <a:r>
              <a:rPr lang="hu-HU" dirty="0"/>
              <a:t> </a:t>
            </a:r>
            <a:r>
              <a:rPr lang="hu-HU" dirty="0" err="1"/>
              <a:t>double</a:t>
            </a:r>
            <a:r>
              <a:rPr lang="hu-HU" dirty="0"/>
              <a:t> </a:t>
            </a:r>
            <a:r>
              <a:rPr lang="hu-HU" dirty="0">
                <a:solidFill>
                  <a:srgbClr val="FF0000"/>
                </a:solidFill>
              </a:rPr>
              <a:t>f</a:t>
            </a:r>
            <a:r>
              <a:rPr lang="hu-HU" dirty="0"/>
              <a:t>       </a:t>
            </a:r>
            <a:r>
              <a:rPr lang="hu-HU" dirty="0">
                <a:solidFill>
                  <a:srgbClr val="FF0000"/>
                </a:solidFill>
              </a:rPr>
              <a:t>e</a:t>
            </a:r>
            <a:r>
              <a:rPr lang="hu-HU" dirty="0"/>
              <a:t> </a:t>
            </a:r>
            <a:r>
              <a:rPr lang="hu-HU" dirty="0" err="1"/>
              <a:t>five</a:t>
            </a:r>
            <a:r>
              <a:rPr lang="hu-HU" dirty="0"/>
              <a:t> </a:t>
            </a:r>
            <a:r>
              <a:rPr lang="hu-HU" dirty="0">
                <a:solidFill>
                  <a:srgbClr val="FF0000"/>
                </a:solidFill>
              </a:rPr>
              <a:t>_</a:t>
            </a:r>
          </a:p>
          <a:p>
            <a:r>
              <a:rPr lang="hu-HU" dirty="0" err="1"/>
              <a:t>Thirty-four</a:t>
            </a:r>
            <a:r>
              <a:rPr lang="hu-HU" dirty="0"/>
              <a:t> </a:t>
            </a:r>
            <a:r>
              <a:rPr lang="hu-HU" dirty="0" err="1"/>
              <a:t>hundred</a:t>
            </a:r>
            <a:r>
              <a:rPr lang="hu-HU" dirty="0"/>
              <a:t> </a:t>
            </a:r>
            <a:r>
              <a:rPr lang="hu-HU" dirty="0" err="1"/>
              <a:t>fifty-five</a:t>
            </a:r>
            <a:r>
              <a:rPr lang="hu-HU" dirty="0"/>
              <a:t>                                    </a:t>
            </a:r>
            <a:r>
              <a:rPr lang="hu-HU" dirty="0">
                <a:solidFill>
                  <a:srgbClr val="FF0000"/>
                </a:solidFill>
              </a:rPr>
              <a:t>d</a:t>
            </a:r>
            <a:r>
              <a:rPr lang="hu-HU" dirty="0"/>
              <a:t> </a:t>
            </a:r>
            <a:r>
              <a:rPr lang="hu-HU" dirty="0" err="1"/>
              <a:t>fifty</a:t>
            </a:r>
            <a:r>
              <a:rPr lang="hu-HU" dirty="0"/>
              <a:t> </a:t>
            </a:r>
            <a:r>
              <a:rPr lang="hu-HU" dirty="0">
                <a:solidFill>
                  <a:srgbClr val="FF0000"/>
                </a:solidFill>
              </a:rPr>
              <a:t>-           </a:t>
            </a:r>
            <a:r>
              <a:rPr lang="hu-HU" dirty="0" err="1">
                <a:solidFill>
                  <a:srgbClr val="FF0000"/>
                </a:solidFill>
              </a:rPr>
              <a:t>r</a:t>
            </a:r>
            <a:r>
              <a:rPr lang="hu-HU" dirty="0">
                <a:solidFill>
                  <a:srgbClr val="FF0000"/>
                </a:solidFill>
              </a:rPr>
              <a:t> </a:t>
            </a:r>
            <a:r>
              <a:rPr lang="hu-HU" dirty="0" err="1"/>
              <a:t>hundred</a:t>
            </a:r>
            <a:r>
              <a:rPr lang="hu-HU" dirty="0">
                <a:solidFill>
                  <a:srgbClr val="FF0000"/>
                </a:solidFill>
              </a:rPr>
              <a:t> f</a:t>
            </a:r>
          </a:p>
        </p:txBody>
      </p:sp>
    </p:spTree>
    <p:extLst>
      <p:ext uri="{BB962C8B-B14F-4D97-AF65-F5344CB8AC3E}">
        <p14:creationId xmlns:p14="http://schemas.microsoft.com/office/powerpoint/2010/main" val="4019207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319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sound waves&#10;&#10;AI-generated content may be incorrect.">
            <a:extLst>
              <a:ext uri="{FF2B5EF4-FFF2-40B4-BE49-F238E27FC236}">
                <a16:creationId xmlns:a16="http://schemas.microsoft.com/office/drawing/2014/main" id="{47701D4F-AA43-0E14-6293-40ED2ECADA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153" y="172357"/>
            <a:ext cx="10133693" cy="5738794"/>
          </a:xfrm>
          <a:prstGeom prst="rect">
            <a:avLst/>
          </a:prstGeom>
        </p:spPr>
      </p:pic>
      <p:pic>
        <p:nvPicPr>
          <p:cNvPr id="6" name="ttsMP3.com_VoiceText_2025-4-9_13-33-22">
            <a:hlinkClick r:id="" action="ppaction://media"/>
            <a:extLst>
              <a:ext uri="{FF2B5EF4-FFF2-40B4-BE49-F238E27FC236}">
                <a16:creationId xmlns:a16="http://schemas.microsoft.com/office/drawing/2014/main" id="{B9939E05-1240-2EA3-459C-E1A126D21A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58059" y="2789918"/>
            <a:ext cx="812800" cy="812800"/>
          </a:xfrm>
          <a:prstGeom prst="rect">
            <a:avLst/>
          </a:prstGeom>
        </p:spPr>
      </p:pic>
    </p:spTree>
    <p:extLst>
      <p:ext uri="{BB962C8B-B14F-4D97-AF65-F5344CB8AC3E}">
        <p14:creationId xmlns:p14="http://schemas.microsoft.com/office/powerpoint/2010/main" val="199242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numbers and letters&#10;&#10;AI-generated content may be incorrect.">
            <a:extLst>
              <a:ext uri="{FF2B5EF4-FFF2-40B4-BE49-F238E27FC236}">
                <a16:creationId xmlns:a16="http://schemas.microsoft.com/office/drawing/2014/main" id="{F747A1BF-3A5D-9924-42BA-CF904A8A63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263" y="630194"/>
            <a:ext cx="5586872" cy="4251705"/>
          </a:xfrm>
          <a:prstGeom prst="rect">
            <a:avLst/>
          </a:prstGeom>
        </p:spPr>
      </p:pic>
      <p:sp>
        <p:nvSpPr>
          <p:cNvPr id="8" name="TextBox 7">
            <a:extLst>
              <a:ext uri="{FF2B5EF4-FFF2-40B4-BE49-F238E27FC236}">
                <a16:creationId xmlns:a16="http://schemas.microsoft.com/office/drawing/2014/main" id="{23FEBB5C-DBEA-7697-2200-03A41372FD33}"/>
              </a:ext>
            </a:extLst>
          </p:cNvPr>
          <p:cNvSpPr txBox="1">
            <a:spLocks/>
          </p:cNvSpPr>
          <p:nvPr/>
        </p:nvSpPr>
        <p:spPr>
          <a:xfrm>
            <a:off x="1933835" y="5190524"/>
            <a:ext cx="8324330" cy="646331"/>
          </a:xfrm>
          <a:prstGeom prst="rect">
            <a:avLst/>
          </a:prstGeom>
          <a:noFill/>
        </p:spPr>
        <p:txBody>
          <a:bodyPr wrap="none" rtlCol="0">
            <a:spAutoFit/>
          </a:bodyPr>
          <a:lstStyle/>
          <a:p>
            <a:pPr marL="285750" indent="-285750">
              <a:buFontTx/>
              <a:buChar char="-"/>
            </a:pPr>
            <a:r>
              <a:rPr lang="en-US" dirty="0">
                <a:hlinkClick r:id="rId3"/>
              </a:rPr>
              <a:t>https://commons.wikimedia.org/wiki/File:Catford_formant_plot.png</a:t>
            </a:r>
            <a:endParaRPr lang="en-US" dirty="0"/>
          </a:p>
          <a:p>
            <a:pPr marL="285750" indent="-285750">
              <a:buFontTx/>
              <a:buChar char="-"/>
            </a:pPr>
            <a:r>
              <a:rPr lang="en-US" dirty="0">
                <a:hlinkClick r:id="rId4"/>
              </a:rPr>
              <a:t>https://corpus.eduhk.hk/english_pronunciation/index.php/2-2-formants-of-vowels/</a:t>
            </a:r>
            <a:endParaRPr lang="en-US" dirty="0"/>
          </a:p>
        </p:txBody>
      </p:sp>
      <p:pic>
        <p:nvPicPr>
          <p:cNvPr id="10" name="Picture 9" descr="A screenshot of a chart&#10;&#10;AI-generated content may be incorrect.">
            <a:extLst>
              <a:ext uri="{FF2B5EF4-FFF2-40B4-BE49-F238E27FC236}">
                <a16:creationId xmlns:a16="http://schemas.microsoft.com/office/drawing/2014/main" id="{8AFCC229-46EC-BE7F-ECA8-FADEDC4CF3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0742" y="630193"/>
            <a:ext cx="5653743" cy="4251706"/>
          </a:xfrm>
          <a:prstGeom prst="rect">
            <a:avLst/>
          </a:prstGeom>
        </p:spPr>
      </p:pic>
    </p:spTree>
    <p:extLst>
      <p:ext uri="{BB962C8B-B14F-4D97-AF65-F5344CB8AC3E}">
        <p14:creationId xmlns:p14="http://schemas.microsoft.com/office/powerpoint/2010/main" val="169159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1">
            <a:extLst>
              <a:ext uri="{FF2B5EF4-FFF2-40B4-BE49-F238E27FC236}">
                <a16:creationId xmlns:a16="http://schemas.microsoft.com/office/drawing/2014/main" id="{37750ECB-DA45-7AF3-77DF-36398585D33C}"/>
              </a:ext>
            </a:extLst>
          </p:cNvPr>
          <p:cNvSpPr>
            <a:spLocks noGrp="1"/>
          </p:cNvSpPr>
          <p:nvPr>
            <p:ph type="title"/>
          </p:nvPr>
        </p:nvSpPr>
        <p:spPr>
          <a:xfrm>
            <a:off x="903515" y="463551"/>
            <a:ext cx="9144000" cy="792163"/>
          </a:xfrm>
        </p:spPr>
        <p:txBody>
          <a:bodyPr/>
          <a:lstStyle/>
          <a:p>
            <a:r>
              <a:rPr lang="en-US" sz="3200" dirty="0">
                <a:latin typeface="Times New Roman" panose="02020603050405020304" pitchFamily="18" charset="0"/>
                <a:cs typeface="Times New Roman" panose="02020603050405020304" pitchFamily="18" charset="0"/>
              </a:rPr>
              <a:t>3. Analysis of the word “dead” acoustically.</a:t>
            </a:r>
            <a:endParaRPr lang="en-US" dirty="0">
              <a:latin typeface="Times New Roman" panose="02020603050405020304" pitchFamily="18" charset="0"/>
              <a:cs typeface="Times New Roman" panose="02020603050405020304" pitchFamily="18" charset="0"/>
            </a:endParaRPr>
          </a:p>
        </p:txBody>
      </p:sp>
      <p:sp>
        <p:nvSpPr>
          <p:cNvPr id="5" name="Tartalom helye 2">
            <a:extLst>
              <a:ext uri="{FF2B5EF4-FFF2-40B4-BE49-F238E27FC236}">
                <a16:creationId xmlns:a16="http://schemas.microsoft.com/office/drawing/2014/main" id="{F077F922-7F8C-CDD4-659C-2DCCB9727320}"/>
              </a:ext>
            </a:extLst>
          </p:cNvPr>
          <p:cNvSpPr>
            <a:spLocks noGrp="1"/>
          </p:cNvSpPr>
          <p:nvPr>
            <p:ph idx="1"/>
          </p:nvPr>
        </p:nvSpPr>
        <p:spPr>
          <a:xfrm>
            <a:off x="903515" y="1255714"/>
            <a:ext cx="10276114" cy="4525963"/>
          </a:xfrm>
        </p:spPr>
        <p:txBody>
          <a:bodyPr/>
          <a:lstStyle/>
          <a:p>
            <a:r>
              <a:rPr lang="en-US" sz="2000" dirty="0">
                <a:latin typeface="Times New Roman" panose="02020603050405020304" pitchFamily="18" charset="0"/>
                <a:cs typeface="Times New Roman" panose="02020603050405020304" pitchFamily="18" charset="0"/>
              </a:rPr>
              <a:t>3.1. What amplitudes can be measured at the beginning, middle, and end of the sounds?</a:t>
            </a:r>
          </a:p>
          <a:p>
            <a:endParaRPr lang="en-US" sz="2000" dirty="0"/>
          </a:p>
          <a:p>
            <a:endParaRPr lang="en-US" sz="2000" dirty="0"/>
          </a:p>
          <a:p>
            <a:endParaRPr lang="en-US" sz="2000" dirty="0"/>
          </a:p>
          <a:p>
            <a:pPr marL="0" indent="0">
              <a:buNone/>
            </a:pPr>
            <a:endParaRPr lang="en-US" sz="2000" dirty="0"/>
          </a:p>
        </p:txBody>
      </p:sp>
      <p:pic>
        <p:nvPicPr>
          <p:cNvPr id="7" name="Picture 6" descr="A graph of a sound wave&#10;&#10;AI-generated content may be incorrect.">
            <a:extLst>
              <a:ext uri="{FF2B5EF4-FFF2-40B4-BE49-F238E27FC236}">
                <a16:creationId xmlns:a16="http://schemas.microsoft.com/office/drawing/2014/main" id="{20E13F09-0072-899F-0DE5-11B283554F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71" y="1835459"/>
            <a:ext cx="9024551" cy="3946218"/>
          </a:xfrm>
          <a:prstGeom prst="rect">
            <a:avLst/>
          </a:prstGeom>
        </p:spPr>
      </p:pic>
      <p:pic>
        <p:nvPicPr>
          <p:cNvPr id="8" name="ttsMP3.com_VoiceText_2025-4-9_14-49-12">
            <a:hlinkClick r:id="" action="ppaction://media"/>
            <a:extLst>
              <a:ext uri="{FF2B5EF4-FFF2-40B4-BE49-F238E27FC236}">
                <a16:creationId xmlns:a16="http://schemas.microsoft.com/office/drawing/2014/main" id="{EC7F5901-1F01-63F0-262B-46842C7981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31782" y="3022600"/>
            <a:ext cx="812800" cy="812800"/>
          </a:xfrm>
          <a:prstGeom prst="rect">
            <a:avLst/>
          </a:prstGeom>
        </p:spPr>
      </p:pic>
    </p:spTree>
    <p:extLst>
      <p:ext uri="{BB962C8B-B14F-4D97-AF65-F5344CB8AC3E}">
        <p14:creationId xmlns:p14="http://schemas.microsoft.com/office/powerpoint/2010/main" val="307994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4CA34-139F-70E2-2D48-A042A5B6E556}"/>
            </a:ext>
          </a:extLst>
        </p:cNvPr>
        <p:cNvGrpSpPr/>
        <p:nvPr/>
      </p:nvGrpSpPr>
      <p:grpSpPr>
        <a:xfrm>
          <a:off x="0" y="0"/>
          <a:ext cx="0" cy="0"/>
          <a:chOff x="0" y="0"/>
          <a:chExt cx="0" cy="0"/>
        </a:xfrm>
      </p:grpSpPr>
      <p:sp>
        <p:nvSpPr>
          <p:cNvPr id="4" name="Cím 1">
            <a:extLst>
              <a:ext uri="{FF2B5EF4-FFF2-40B4-BE49-F238E27FC236}">
                <a16:creationId xmlns:a16="http://schemas.microsoft.com/office/drawing/2014/main" id="{8C3FB5B3-EBC0-FDAE-DEB0-205DED956F46}"/>
              </a:ext>
            </a:extLst>
          </p:cNvPr>
          <p:cNvSpPr>
            <a:spLocks noGrp="1"/>
          </p:cNvSpPr>
          <p:nvPr>
            <p:ph type="title"/>
          </p:nvPr>
        </p:nvSpPr>
        <p:spPr>
          <a:xfrm>
            <a:off x="903515" y="463551"/>
            <a:ext cx="9144000" cy="792163"/>
          </a:xfrm>
        </p:spPr>
        <p:txBody>
          <a:bodyPr/>
          <a:lstStyle/>
          <a:p>
            <a:r>
              <a:rPr lang="en-US" sz="3200" dirty="0">
                <a:latin typeface="Times New Roman" panose="02020603050405020304" pitchFamily="18" charset="0"/>
                <a:cs typeface="Times New Roman" panose="02020603050405020304" pitchFamily="18" charset="0"/>
              </a:rPr>
              <a:t>3. Analyze the word “dead” acoustically.</a:t>
            </a:r>
            <a:endParaRPr lang="en-US" dirty="0">
              <a:latin typeface="Times New Roman" panose="02020603050405020304" pitchFamily="18" charset="0"/>
              <a:cs typeface="Times New Roman" panose="02020603050405020304" pitchFamily="18" charset="0"/>
            </a:endParaRPr>
          </a:p>
        </p:txBody>
      </p:sp>
      <p:sp>
        <p:nvSpPr>
          <p:cNvPr id="5" name="Tartalom helye 2">
            <a:extLst>
              <a:ext uri="{FF2B5EF4-FFF2-40B4-BE49-F238E27FC236}">
                <a16:creationId xmlns:a16="http://schemas.microsoft.com/office/drawing/2014/main" id="{3EF68750-DDE6-D70D-9B5E-D19284D3FE05}"/>
              </a:ext>
            </a:extLst>
          </p:cNvPr>
          <p:cNvSpPr>
            <a:spLocks noGrp="1"/>
          </p:cNvSpPr>
          <p:nvPr>
            <p:ph idx="1"/>
          </p:nvPr>
        </p:nvSpPr>
        <p:spPr>
          <a:xfrm>
            <a:off x="903515" y="983865"/>
            <a:ext cx="10276114" cy="4525963"/>
          </a:xfrm>
        </p:spPr>
        <p:txBody>
          <a:bodyPr/>
          <a:lstStyle/>
          <a:p>
            <a:endParaRPr lang="en-US" sz="2000" dirty="0"/>
          </a:p>
          <a:p>
            <a:r>
              <a:rPr lang="en-US" sz="2000" dirty="0">
                <a:latin typeface="Times New Roman" panose="02020603050405020304" pitchFamily="18" charset="0"/>
                <a:cs typeface="Times New Roman" panose="02020603050405020304" pitchFamily="18" charset="0"/>
              </a:rPr>
              <a:t>3.2. Draw the time-dependent intensity curve.</a:t>
            </a:r>
          </a:p>
          <a:p>
            <a:pPr marL="0" indent="0">
              <a:buNone/>
            </a:pPr>
            <a:endParaRPr lang="en-US" sz="2000" dirty="0"/>
          </a:p>
        </p:txBody>
      </p:sp>
      <p:pic>
        <p:nvPicPr>
          <p:cNvPr id="7" name="Picture 6">
            <a:extLst>
              <a:ext uri="{FF2B5EF4-FFF2-40B4-BE49-F238E27FC236}">
                <a16:creationId xmlns:a16="http://schemas.microsoft.com/office/drawing/2014/main" id="{1DEA41EE-D41F-4140-4FDD-94BC521625E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60197" y="1776028"/>
            <a:ext cx="9352691" cy="4254114"/>
          </a:xfrm>
          <a:prstGeom prst="rect">
            <a:avLst/>
          </a:prstGeom>
        </p:spPr>
      </p:pic>
    </p:spTree>
    <p:extLst>
      <p:ext uri="{BB962C8B-B14F-4D97-AF65-F5344CB8AC3E}">
        <p14:creationId xmlns:p14="http://schemas.microsoft.com/office/powerpoint/2010/main" val="54520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8CBB0-BF0B-DEC7-2BC9-B5B506EC95FC}"/>
            </a:ext>
          </a:extLst>
        </p:cNvPr>
        <p:cNvGrpSpPr/>
        <p:nvPr/>
      </p:nvGrpSpPr>
      <p:grpSpPr>
        <a:xfrm>
          <a:off x="0" y="0"/>
          <a:ext cx="0" cy="0"/>
          <a:chOff x="0" y="0"/>
          <a:chExt cx="0" cy="0"/>
        </a:xfrm>
      </p:grpSpPr>
      <p:sp>
        <p:nvSpPr>
          <p:cNvPr id="4" name="Cím 1">
            <a:extLst>
              <a:ext uri="{FF2B5EF4-FFF2-40B4-BE49-F238E27FC236}">
                <a16:creationId xmlns:a16="http://schemas.microsoft.com/office/drawing/2014/main" id="{72D2F2E5-88BC-66DF-767A-2D4A0B604789}"/>
              </a:ext>
            </a:extLst>
          </p:cNvPr>
          <p:cNvSpPr>
            <a:spLocks noGrp="1"/>
          </p:cNvSpPr>
          <p:nvPr>
            <p:ph type="title"/>
          </p:nvPr>
        </p:nvSpPr>
        <p:spPr>
          <a:xfrm>
            <a:off x="903515" y="463551"/>
            <a:ext cx="9144000" cy="792163"/>
          </a:xfrm>
        </p:spPr>
        <p:txBody>
          <a:bodyPr/>
          <a:lstStyle/>
          <a:p>
            <a:r>
              <a:rPr lang="en-US" sz="3200" dirty="0">
                <a:latin typeface="Times New Roman" panose="02020603050405020304" pitchFamily="18" charset="0"/>
                <a:cs typeface="Times New Roman" panose="02020603050405020304" pitchFamily="18" charset="0"/>
              </a:rPr>
              <a:t>3. Analyze the word “dead” acoustically.</a:t>
            </a:r>
            <a:endParaRPr lang="en-US" dirty="0">
              <a:latin typeface="Times New Roman" panose="02020603050405020304" pitchFamily="18" charset="0"/>
              <a:cs typeface="Times New Roman" panose="02020603050405020304" pitchFamily="18" charset="0"/>
            </a:endParaRPr>
          </a:p>
        </p:txBody>
      </p:sp>
      <p:sp>
        <p:nvSpPr>
          <p:cNvPr id="5" name="Tartalom helye 2">
            <a:extLst>
              <a:ext uri="{FF2B5EF4-FFF2-40B4-BE49-F238E27FC236}">
                <a16:creationId xmlns:a16="http://schemas.microsoft.com/office/drawing/2014/main" id="{B590EE4F-255D-0551-7638-58C8F14D28C7}"/>
              </a:ext>
            </a:extLst>
          </p:cNvPr>
          <p:cNvSpPr>
            <a:spLocks noGrp="1"/>
          </p:cNvSpPr>
          <p:nvPr>
            <p:ph idx="1"/>
          </p:nvPr>
        </p:nvSpPr>
        <p:spPr>
          <a:xfrm>
            <a:off x="903515" y="983865"/>
            <a:ext cx="10276114" cy="4525963"/>
          </a:xfrm>
        </p:spPr>
        <p:txBody>
          <a:bodyPr/>
          <a:lstStyle/>
          <a:p>
            <a:endParaRPr lang="en-US" sz="2000" dirty="0"/>
          </a:p>
          <a:p>
            <a:r>
              <a:rPr lang="en-US" sz="2000" dirty="0">
                <a:latin typeface="Times New Roman" panose="02020603050405020304" pitchFamily="18" charset="0"/>
                <a:cs typeface="Times New Roman" panose="02020603050405020304" pitchFamily="18" charset="0"/>
              </a:rPr>
              <a:t>3.3. Draw the pitch</a:t>
            </a:r>
          </a:p>
          <a:p>
            <a:pPr marL="0" indent="0">
              <a:buNone/>
            </a:pPr>
            <a:endParaRPr lang="en-US" sz="2000" dirty="0"/>
          </a:p>
        </p:txBody>
      </p:sp>
      <p:pic>
        <p:nvPicPr>
          <p:cNvPr id="7" name="Picture 6">
            <a:extLst>
              <a:ext uri="{FF2B5EF4-FFF2-40B4-BE49-F238E27FC236}">
                <a16:creationId xmlns:a16="http://schemas.microsoft.com/office/drawing/2014/main" id="{13F958B7-0C3B-2C61-A73E-8EBBF033356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18424" y="1776028"/>
            <a:ext cx="9144000" cy="4098107"/>
          </a:xfrm>
          <a:prstGeom prst="rect">
            <a:avLst/>
          </a:prstGeom>
        </p:spPr>
      </p:pic>
    </p:spTree>
    <p:extLst>
      <p:ext uri="{BB962C8B-B14F-4D97-AF65-F5344CB8AC3E}">
        <p14:creationId xmlns:p14="http://schemas.microsoft.com/office/powerpoint/2010/main" val="180772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0CE9D3-F3B1-0EE7-C79F-14B6F4C88003}"/>
              </a:ext>
            </a:extLst>
          </p:cNvPr>
          <p:cNvSpPr txBox="1"/>
          <p:nvPr/>
        </p:nvSpPr>
        <p:spPr>
          <a:xfrm>
            <a:off x="1041722" y="1346733"/>
            <a:ext cx="4382894" cy="3785652"/>
          </a:xfrm>
          <a:prstGeom prst="rect">
            <a:avLst/>
          </a:prstGeom>
          <a:noFill/>
        </p:spPr>
        <p:txBody>
          <a:bodyPr wrap="square">
            <a:spAutoFit/>
          </a:bodyPr>
          <a:lstStyle/>
          <a:p>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buAutoNum type="alphaLcParen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What control parameters should it operate with?</a:t>
            </a:r>
          </a:p>
          <a:p>
            <a:pPr marL="342900" indent="-342900">
              <a:buAutoNum type="alphaLcParenR"/>
            </a:pP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buAutoNum type="alphaLcParen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Suggested physical range for the parameters:</a:t>
            </a:r>
          </a:p>
          <a:p>
            <a:pPr marL="342900" indent="-342900">
              <a:buAutoNum type="alphaLcParenR"/>
            </a:pP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buAutoNum type="alphaLcParen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How often should control parameters be updated for machine-generated speech?</a:t>
            </a:r>
          </a:p>
          <a:p>
            <a:pPr marL="342900" indent="-342900">
              <a:buAutoNum type="alphaLcParenR"/>
            </a:pP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buAutoNum type="alphaLcParenR"/>
            </a:pPr>
            <a:endParaRPr lang="en-US" sz="2000" dirty="0">
              <a:latin typeface="Times New Roman" panose="02020603050405020304" pitchFamily="18" charset="0"/>
              <a:cs typeface="Times New Roman" panose="02020603050405020304" pitchFamily="18" charset="0"/>
            </a:endParaRPr>
          </a:p>
        </p:txBody>
      </p:sp>
      <p:sp>
        <p:nvSpPr>
          <p:cNvPr id="8" name="Cím 1">
            <a:extLst>
              <a:ext uri="{FF2B5EF4-FFF2-40B4-BE49-F238E27FC236}">
                <a16:creationId xmlns:a16="http://schemas.microsoft.com/office/drawing/2014/main" id="{3E7FBD73-D1F7-D5BB-D583-3C2EC23B3E61}"/>
              </a:ext>
            </a:extLst>
          </p:cNvPr>
          <p:cNvSpPr>
            <a:spLocks noGrp="1"/>
          </p:cNvSpPr>
          <p:nvPr>
            <p:ph type="title"/>
          </p:nvPr>
        </p:nvSpPr>
        <p:spPr>
          <a:xfrm>
            <a:off x="903515" y="463551"/>
            <a:ext cx="9144000" cy="792163"/>
          </a:xfrm>
        </p:spPr>
        <p:txBody>
          <a:bodyPr>
            <a:normAutofit/>
          </a:bodyPr>
          <a:lstStyle/>
          <a:p>
            <a:r>
              <a:rPr lang="en-US" sz="3200" dirty="0">
                <a:latin typeface="Times New Roman" panose="02020603050405020304" pitchFamily="18" charset="0"/>
                <a:cs typeface="Times New Roman" panose="02020603050405020304" pitchFamily="18" charset="0"/>
              </a:rPr>
              <a:t>4. </a:t>
            </a:r>
            <a:r>
              <a:rPr lang="en-US" sz="3200" b="0" i="0" u="none" strike="noStrike" dirty="0">
                <a:solidFill>
                  <a:srgbClr val="000000"/>
                </a:solidFill>
                <a:effectLst/>
                <a:latin typeface="Times New Roman" panose="02020603050405020304" pitchFamily="18" charset="0"/>
                <a:cs typeface="Times New Roman" panose="02020603050405020304" pitchFamily="18" charset="0"/>
              </a:rPr>
              <a:t>Designing a formant TTS synthesizer.</a:t>
            </a:r>
            <a:endParaRPr lang="en-US" sz="3200" dirty="0">
              <a:latin typeface="Times New Roman" panose="02020603050405020304" pitchFamily="18" charset="0"/>
              <a:cs typeface="Times New Roman" panose="02020603050405020304" pitchFamily="18" charset="0"/>
            </a:endParaRPr>
          </a:p>
        </p:txBody>
      </p:sp>
      <p:pic>
        <p:nvPicPr>
          <p:cNvPr id="19" name="Picture 18" descr="A diagram of a program&#10;&#10;AI-generated content may be incorrect.">
            <a:extLst>
              <a:ext uri="{FF2B5EF4-FFF2-40B4-BE49-F238E27FC236}">
                <a16:creationId xmlns:a16="http://schemas.microsoft.com/office/drawing/2014/main" id="{4EAC3201-658C-21A9-46FB-D27E19081954}"/>
              </a:ext>
            </a:extLst>
          </p:cNvPr>
          <p:cNvPicPr>
            <a:picLocks noChangeAspect="1"/>
          </p:cNvPicPr>
          <p:nvPr/>
        </p:nvPicPr>
        <p:blipFill>
          <a:blip r:embed="rId3"/>
          <a:srcRect l="23052" t="86696" r="26488"/>
          <a:stretch/>
        </p:blipFill>
        <p:spPr>
          <a:xfrm>
            <a:off x="9355049" y="5300711"/>
            <a:ext cx="1373320" cy="543142"/>
          </a:xfrm>
          <a:prstGeom prst="rect">
            <a:avLst/>
          </a:prstGeom>
        </p:spPr>
      </p:pic>
      <p:sp>
        <p:nvSpPr>
          <p:cNvPr id="21" name="Rectangle 20">
            <a:extLst>
              <a:ext uri="{FF2B5EF4-FFF2-40B4-BE49-F238E27FC236}">
                <a16:creationId xmlns:a16="http://schemas.microsoft.com/office/drawing/2014/main" id="{2A7F2D70-D56F-535E-839D-604525C0D707}"/>
              </a:ext>
            </a:extLst>
          </p:cNvPr>
          <p:cNvSpPr/>
          <p:nvPr/>
        </p:nvSpPr>
        <p:spPr>
          <a:xfrm>
            <a:off x="8994609" y="1231009"/>
            <a:ext cx="2094206" cy="5493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tx1"/>
                </a:solidFill>
                <a:cs typeface="Times New Roman" panose="02020603050405020304" pitchFamily="18" charset="0"/>
              </a:rPr>
              <a:t>Text</a:t>
            </a:r>
            <a:endParaRPr lang="en-US" sz="1200" b="1" dirty="0">
              <a:cs typeface="Times New Roman" panose="02020603050405020304" pitchFamily="18" charset="0"/>
            </a:endParaRPr>
          </a:p>
          <a:p>
            <a:pPr algn="ctr"/>
            <a:r>
              <a:rPr lang="en-US" sz="1200" dirty="0">
                <a:cs typeface="Times New Roman" panose="02020603050405020304" pitchFamily="18" charset="0"/>
              </a:rPr>
              <a:t>“Hello Dr. Musk, how are you?”</a:t>
            </a:r>
          </a:p>
        </p:txBody>
      </p:sp>
      <p:sp>
        <p:nvSpPr>
          <p:cNvPr id="22" name="Rectangle 21">
            <a:extLst>
              <a:ext uri="{FF2B5EF4-FFF2-40B4-BE49-F238E27FC236}">
                <a16:creationId xmlns:a16="http://schemas.microsoft.com/office/drawing/2014/main" id="{5356AAC6-609C-0FD4-ECA5-4DA06DAAC9AB}"/>
              </a:ext>
            </a:extLst>
          </p:cNvPr>
          <p:cNvSpPr/>
          <p:nvPr/>
        </p:nvSpPr>
        <p:spPr>
          <a:xfrm>
            <a:off x="8994606" y="1998667"/>
            <a:ext cx="2094206" cy="6072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cs typeface="Times New Roman" panose="02020603050405020304" pitchFamily="18" charset="0"/>
              </a:rPr>
              <a:t>Text Normalization</a:t>
            </a:r>
          </a:p>
          <a:p>
            <a:pPr algn="ctr"/>
            <a:r>
              <a:rPr lang="en-US" sz="1200" dirty="0">
                <a:cs typeface="Times New Roman" panose="02020603050405020304" pitchFamily="18" charset="0"/>
              </a:rPr>
              <a:t>“Hello Doctor Musk, how are you?”</a:t>
            </a:r>
          </a:p>
        </p:txBody>
      </p:sp>
      <p:sp>
        <p:nvSpPr>
          <p:cNvPr id="23" name="Rectangle 22">
            <a:extLst>
              <a:ext uri="{FF2B5EF4-FFF2-40B4-BE49-F238E27FC236}">
                <a16:creationId xmlns:a16="http://schemas.microsoft.com/office/drawing/2014/main" id="{31C70563-909E-373B-205D-62292915C0A8}"/>
              </a:ext>
            </a:extLst>
          </p:cNvPr>
          <p:cNvSpPr/>
          <p:nvPr/>
        </p:nvSpPr>
        <p:spPr>
          <a:xfrm>
            <a:off x="8994607" y="2824178"/>
            <a:ext cx="2094206" cy="6072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cs typeface="Times New Roman" panose="02020603050405020304" pitchFamily="18" charset="0"/>
              </a:rPr>
              <a:t>Phoneme Conversion</a:t>
            </a:r>
          </a:p>
          <a:p>
            <a:pPr algn="ctr"/>
            <a:r>
              <a:rPr lang="en-US" sz="1200" b="0" i="0" u="none" strike="noStrike" dirty="0">
                <a:solidFill>
                  <a:srgbClr val="000000"/>
                </a:solidFill>
                <a:effectLst/>
                <a:cs typeface="Times New Roman" panose="02020603050405020304" pitchFamily="18" charset="0"/>
              </a:rPr>
              <a:t>/</a:t>
            </a:r>
            <a:r>
              <a:rPr lang="en-US" sz="1200" b="0" i="0" u="none" strike="noStrike" dirty="0" err="1">
                <a:solidFill>
                  <a:srgbClr val="000000"/>
                </a:solidFill>
                <a:effectLst/>
                <a:cs typeface="Times New Roman" panose="02020603050405020304" pitchFamily="18" charset="0"/>
              </a:rPr>
              <a:t>həˈloʊ</a:t>
            </a:r>
            <a:r>
              <a:rPr lang="en-US" sz="1200" b="0" i="0" u="none" strike="noStrike" dirty="0">
                <a:solidFill>
                  <a:srgbClr val="000000"/>
                </a:solidFill>
                <a:effectLst/>
                <a:cs typeface="Times New Roman" panose="02020603050405020304" pitchFamily="18" charset="0"/>
              </a:rPr>
              <a:t> ˈ</a:t>
            </a:r>
            <a:r>
              <a:rPr lang="en-US" sz="1200" b="0" i="0" u="none" strike="noStrike" dirty="0" err="1">
                <a:solidFill>
                  <a:srgbClr val="000000"/>
                </a:solidFill>
                <a:effectLst/>
                <a:cs typeface="Times New Roman" panose="02020603050405020304" pitchFamily="18" charset="0"/>
              </a:rPr>
              <a:t>dɑktɚ</a:t>
            </a:r>
            <a:r>
              <a:rPr lang="en-US" sz="1200" b="0" i="0" u="none" strike="noStrike" dirty="0">
                <a:solidFill>
                  <a:srgbClr val="000000"/>
                </a:solidFill>
                <a:effectLst/>
                <a:cs typeface="Times New Roman" panose="02020603050405020304" pitchFamily="18" charset="0"/>
              </a:rPr>
              <a:t> </a:t>
            </a:r>
            <a:r>
              <a:rPr lang="en-US" sz="1200" b="0" i="0" u="none" strike="noStrike" dirty="0" err="1">
                <a:solidFill>
                  <a:srgbClr val="000000"/>
                </a:solidFill>
                <a:effectLst/>
                <a:cs typeface="Times New Roman" panose="02020603050405020304" pitchFamily="18" charset="0"/>
              </a:rPr>
              <a:t>mʌsk</a:t>
            </a:r>
            <a:r>
              <a:rPr lang="en-US" sz="1200" b="0" i="0" u="none" strike="noStrike" dirty="0">
                <a:solidFill>
                  <a:srgbClr val="000000"/>
                </a:solidFill>
                <a:effectLst/>
                <a:cs typeface="Times New Roman" panose="02020603050405020304" pitchFamily="18" charset="0"/>
              </a:rPr>
              <a:t> </a:t>
            </a:r>
            <a:r>
              <a:rPr lang="en-US" sz="1200" b="0" i="0" u="none" strike="noStrike" dirty="0" err="1">
                <a:solidFill>
                  <a:srgbClr val="000000"/>
                </a:solidFill>
                <a:effectLst/>
                <a:cs typeface="Times New Roman" panose="02020603050405020304" pitchFamily="18" charset="0"/>
              </a:rPr>
              <a:t>haʊ</a:t>
            </a:r>
            <a:r>
              <a:rPr lang="en-US" sz="1200" b="0" i="0" u="none" strike="noStrike" dirty="0">
                <a:solidFill>
                  <a:srgbClr val="000000"/>
                </a:solidFill>
                <a:effectLst/>
                <a:cs typeface="Times New Roman" panose="02020603050405020304" pitchFamily="18" charset="0"/>
              </a:rPr>
              <a:t> </a:t>
            </a:r>
            <a:r>
              <a:rPr lang="en-US" sz="1200" b="0" i="0" u="none" strike="noStrike" dirty="0" err="1">
                <a:solidFill>
                  <a:srgbClr val="000000"/>
                </a:solidFill>
                <a:effectLst/>
                <a:cs typeface="Times New Roman" panose="02020603050405020304" pitchFamily="18" charset="0"/>
              </a:rPr>
              <a:t>ɑɹ</a:t>
            </a:r>
            <a:r>
              <a:rPr lang="en-US" sz="1200" b="0" i="0" u="none" strike="noStrike" dirty="0">
                <a:solidFill>
                  <a:srgbClr val="000000"/>
                </a:solidFill>
                <a:effectLst/>
                <a:cs typeface="Times New Roman" panose="02020603050405020304" pitchFamily="18" charset="0"/>
              </a:rPr>
              <a:t> </a:t>
            </a:r>
            <a:r>
              <a:rPr lang="en-US" sz="1200" b="0" i="0" u="none" strike="noStrike" dirty="0" err="1">
                <a:solidFill>
                  <a:srgbClr val="000000"/>
                </a:solidFill>
                <a:effectLst/>
                <a:cs typeface="Times New Roman" panose="02020603050405020304" pitchFamily="18" charset="0"/>
              </a:rPr>
              <a:t>ju</a:t>
            </a:r>
            <a:r>
              <a:rPr lang="en-US" sz="1200" b="0" i="0" u="none" strike="noStrike" dirty="0">
                <a:solidFill>
                  <a:srgbClr val="000000"/>
                </a:solidFill>
                <a:effectLst/>
                <a:cs typeface="Times New Roman" panose="02020603050405020304" pitchFamily="18" charset="0"/>
              </a:rPr>
              <a:t>/</a:t>
            </a:r>
            <a:endParaRPr lang="en-US" sz="1200" b="1" dirty="0">
              <a:cs typeface="Times New Roman" panose="02020603050405020304" pitchFamily="18" charset="0"/>
            </a:endParaRPr>
          </a:p>
        </p:txBody>
      </p:sp>
      <p:sp>
        <p:nvSpPr>
          <p:cNvPr id="24" name="Rectangle 23">
            <a:extLst>
              <a:ext uri="{FF2B5EF4-FFF2-40B4-BE49-F238E27FC236}">
                <a16:creationId xmlns:a16="http://schemas.microsoft.com/office/drawing/2014/main" id="{FA7B024A-32E3-9832-556E-B7DA36E8299A}"/>
              </a:ext>
            </a:extLst>
          </p:cNvPr>
          <p:cNvSpPr/>
          <p:nvPr/>
        </p:nvSpPr>
        <p:spPr>
          <a:xfrm>
            <a:off x="8994606" y="3649689"/>
            <a:ext cx="2094206" cy="6072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cs typeface="Times New Roman" panose="02020603050405020304" pitchFamily="18" charset="0"/>
              </a:rPr>
              <a:t>Speech Parameters</a:t>
            </a:r>
          </a:p>
          <a:p>
            <a:pPr algn="ctr"/>
            <a:r>
              <a:rPr lang="en-US" sz="1200" b="0" i="0" u="none" strike="noStrike" dirty="0">
                <a:solidFill>
                  <a:srgbClr val="000000"/>
                </a:solidFill>
                <a:effectLst/>
                <a:cs typeface="Times New Roman" panose="02020603050405020304" pitchFamily="18" charset="0"/>
              </a:rPr>
              <a:t>Formant frequencies</a:t>
            </a:r>
            <a:r>
              <a:rPr lang="en-US" sz="1200" b="1" dirty="0">
                <a:solidFill>
                  <a:srgbClr val="000000"/>
                </a:solidFill>
                <a:cs typeface="Times New Roman" panose="02020603050405020304" pitchFamily="18" charset="0"/>
              </a:rPr>
              <a:t>,</a:t>
            </a:r>
            <a:r>
              <a:rPr lang="en-US" sz="1200" b="1" i="0" u="none" strike="noStrike" dirty="0">
                <a:solidFill>
                  <a:srgbClr val="000000"/>
                </a:solidFill>
                <a:effectLst/>
                <a:cs typeface="Times New Roman" panose="02020603050405020304" pitchFamily="18" charset="0"/>
              </a:rPr>
              <a:t> </a:t>
            </a:r>
            <a:r>
              <a:rPr lang="en-US" sz="1200" i="0" u="none" strike="noStrike" dirty="0">
                <a:solidFill>
                  <a:srgbClr val="000000"/>
                </a:solidFill>
                <a:effectLst/>
                <a:cs typeface="Times New Roman" panose="02020603050405020304" pitchFamily="18" charset="0"/>
              </a:rPr>
              <a:t>Voicing, pitch,  amplitude and timing</a:t>
            </a:r>
            <a:endParaRPr lang="en-US" sz="1200" dirty="0">
              <a:cs typeface="Times New Roman" panose="02020603050405020304" pitchFamily="18" charset="0"/>
            </a:endParaRPr>
          </a:p>
        </p:txBody>
      </p:sp>
      <p:sp>
        <p:nvSpPr>
          <p:cNvPr id="25" name="Rectangle 24">
            <a:extLst>
              <a:ext uri="{FF2B5EF4-FFF2-40B4-BE49-F238E27FC236}">
                <a16:creationId xmlns:a16="http://schemas.microsoft.com/office/drawing/2014/main" id="{1E5A69A7-A5DC-2FEC-F6BD-CA2857C48377}"/>
              </a:ext>
            </a:extLst>
          </p:cNvPr>
          <p:cNvSpPr/>
          <p:nvPr/>
        </p:nvSpPr>
        <p:spPr>
          <a:xfrm>
            <a:off x="8994606" y="4475200"/>
            <a:ext cx="2094206" cy="6072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cs typeface="Times New Roman" panose="02020603050405020304" pitchFamily="18" charset="0"/>
              </a:rPr>
              <a:t>Formant synthesizer</a:t>
            </a:r>
          </a:p>
        </p:txBody>
      </p:sp>
      <p:cxnSp>
        <p:nvCxnSpPr>
          <p:cNvPr id="27" name="Straight Arrow Connector 26">
            <a:extLst>
              <a:ext uri="{FF2B5EF4-FFF2-40B4-BE49-F238E27FC236}">
                <a16:creationId xmlns:a16="http://schemas.microsoft.com/office/drawing/2014/main" id="{4366F6D0-9214-4151-5664-8E21C43884B0}"/>
              </a:ext>
            </a:extLst>
          </p:cNvPr>
          <p:cNvCxnSpPr>
            <a:stCxn id="21" idx="2"/>
            <a:endCxn id="22" idx="0"/>
          </p:cNvCxnSpPr>
          <p:nvPr/>
        </p:nvCxnSpPr>
        <p:spPr>
          <a:xfrm flipH="1">
            <a:off x="10041709" y="1780405"/>
            <a:ext cx="3" cy="21826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FFC909E5-8BC1-86D7-1912-FBBEAAA0B476}"/>
              </a:ext>
            </a:extLst>
          </p:cNvPr>
          <p:cNvCxnSpPr>
            <a:stCxn id="22" idx="2"/>
            <a:endCxn id="23" idx="0"/>
          </p:cNvCxnSpPr>
          <p:nvPr/>
        </p:nvCxnSpPr>
        <p:spPr>
          <a:xfrm>
            <a:off x="10041709" y="2605916"/>
            <a:ext cx="1" cy="21826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088A76F3-D953-6E6B-BC5F-57D6CB5467B0}"/>
              </a:ext>
            </a:extLst>
          </p:cNvPr>
          <p:cNvCxnSpPr>
            <a:stCxn id="23" idx="2"/>
            <a:endCxn id="24" idx="0"/>
          </p:cNvCxnSpPr>
          <p:nvPr/>
        </p:nvCxnSpPr>
        <p:spPr>
          <a:xfrm flipH="1">
            <a:off x="10041709" y="3431427"/>
            <a:ext cx="1" cy="21826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0DD0B79B-7346-3DED-45B8-41DE018A8478}"/>
              </a:ext>
            </a:extLst>
          </p:cNvPr>
          <p:cNvCxnSpPr>
            <a:stCxn id="24" idx="2"/>
            <a:endCxn id="25" idx="0"/>
          </p:cNvCxnSpPr>
          <p:nvPr/>
        </p:nvCxnSpPr>
        <p:spPr>
          <a:xfrm>
            <a:off x="10041709" y="4256938"/>
            <a:ext cx="0" cy="21826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27AB7AA2-E9F1-F04E-3968-C864605CA46F}"/>
              </a:ext>
            </a:extLst>
          </p:cNvPr>
          <p:cNvCxnSpPr>
            <a:stCxn id="25" idx="2"/>
            <a:endCxn id="19" idx="0"/>
          </p:cNvCxnSpPr>
          <p:nvPr/>
        </p:nvCxnSpPr>
        <p:spPr>
          <a:xfrm>
            <a:off x="10041709" y="5082449"/>
            <a:ext cx="0" cy="21826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6" name="Picture 45" descr="A red and black logo&#10;&#10;AI-generated content may be incorrect.">
            <a:extLst>
              <a:ext uri="{FF2B5EF4-FFF2-40B4-BE49-F238E27FC236}">
                <a16:creationId xmlns:a16="http://schemas.microsoft.com/office/drawing/2014/main" id="{98F6D913-1973-C21E-BEF4-9CF300ECB1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2437549"/>
            <a:ext cx="2030549" cy="1380505"/>
          </a:xfrm>
          <a:prstGeom prst="rect">
            <a:avLst/>
          </a:prstGeom>
        </p:spPr>
      </p:pic>
      <p:sp>
        <p:nvSpPr>
          <p:cNvPr id="47" name="TextBox 46">
            <a:extLst>
              <a:ext uri="{FF2B5EF4-FFF2-40B4-BE49-F238E27FC236}">
                <a16:creationId xmlns:a16="http://schemas.microsoft.com/office/drawing/2014/main" id="{30FBF2FD-D4A9-0498-178F-6AD0201D8444}"/>
              </a:ext>
            </a:extLst>
          </p:cNvPr>
          <p:cNvSpPr txBox="1"/>
          <p:nvPr/>
        </p:nvSpPr>
        <p:spPr>
          <a:xfrm>
            <a:off x="1041722" y="5473859"/>
            <a:ext cx="3097258" cy="646331"/>
          </a:xfrm>
          <a:prstGeom prst="rect">
            <a:avLst/>
          </a:prstGeom>
          <a:noFill/>
        </p:spPr>
        <p:txBody>
          <a:bodyPr wrap="none" rtlCol="0">
            <a:spAutoFit/>
          </a:bodyPr>
          <a:lstStyle/>
          <a:p>
            <a:r>
              <a:rPr lang="en-US" dirty="0">
                <a:hlinkClick r:id="rId5"/>
              </a:rPr>
              <a:t>https://espeak.sourceforge.net</a:t>
            </a:r>
            <a:endParaRPr lang="en-US" dirty="0"/>
          </a:p>
          <a:p>
            <a:endParaRPr lang="en-US" dirty="0"/>
          </a:p>
        </p:txBody>
      </p:sp>
    </p:spTree>
    <p:extLst>
      <p:ext uri="{BB962C8B-B14F-4D97-AF65-F5344CB8AC3E}">
        <p14:creationId xmlns:p14="http://schemas.microsoft.com/office/powerpoint/2010/main" val="2029266376"/>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0E5502B206E5C149B9B3591788CD820A" ma:contentTypeVersion="6" ma:contentTypeDescription="Új dokumentum létrehozása." ma:contentTypeScope="" ma:versionID="ef92d70cfa57988155a1b6133b10887f">
  <xsd:schema xmlns:xsd="http://www.w3.org/2001/XMLSchema" xmlns:xs="http://www.w3.org/2001/XMLSchema" xmlns:p="http://schemas.microsoft.com/office/2006/metadata/properties" xmlns:ns2="fbfe2f04-12d0-4a70-a58b-f5ae0db773c8" targetNamespace="http://schemas.microsoft.com/office/2006/metadata/properties" ma:root="true" ma:fieldsID="a1df879208df7b7a47326d4c65c4ba36" ns2:_="">
    <xsd:import namespace="fbfe2f04-12d0-4a70-a58b-f5ae0db773c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fe2f04-12d0-4a70-a58b-f5ae0db773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0CCB24-D9F5-4D2B-9CB3-3263CD21EF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fe2f04-12d0-4a70-a58b-f5ae0db773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5A9E4A-DFE6-4A0F-AD14-81F81F657416}">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C202FCC2-0E18-4F2A-8499-03772D9566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8241</TotalTime>
  <Words>1361</Words>
  <Application>Microsoft Office PowerPoint</Application>
  <PresentationFormat>Widescreen</PresentationFormat>
  <Paragraphs>182</Paragraphs>
  <Slides>39</Slides>
  <Notes>4</Notes>
  <HiddenSlides>0</HiddenSlides>
  <MMClips>16</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Office-téma</vt:lpstr>
      <vt:lpstr>PowerPoint Presentation</vt:lpstr>
      <vt:lpstr>1. When pronouncing the word ”deal”, which part is not found in the speech signal?</vt:lpstr>
      <vt:lpstr>2. In which word(s) can the following measurements be taken at the middle sound?   F0 ≈ 100 Hz, F2 ≈ 1000-2000 Hz, t_sound ≈ 100 ms</vt:lpstr>
      <vt:lpstr>PowerPoint Presentation</vt:lpstr>
      <vt:lpstr>PowerPoint Presentation</vt:lpstr>
      <vt:lpstr>3. Analysis of the word “dead” acoustically.</vt:lpstr>
      <vt:lpstr>3. Analyze the word “dead” acoustically.</vt:lpstr>
      <vt:lpstr>3. Analyze the word “dead” acoustically.</vt:lpstr>
      <vt:lpstr>4. Designing a formant TTS synthesizer.</vt:lpstr>
      <vt:lpstr>5. TTS system using diphone</vt:lpstr>
      <vt:lpstr>Sentence Intonation I</vt:lpstr>
      <vt:lpstr>Intonation</vt:lpstr>
      <vt:lpstr>Word Stress and Sentence Intonation</vt:lpstr>
      <vt:lpstr>Word Stress and Sentence Intonation</vt:lpstr>
      <vt:lpstr>Types of Sentences (from an intonation perspective)</vt:lpstr>
      <vt:lpstr>PowerPoint Presentation</vt:lpstr>
      <vt:lpstr>Characteristic Patterns of Sentence Intonation in Continuous Speech or Dialogue – Hungarian </vt:lpstr>
      <vt:lpstr>Characteristic Patterns of Sentence Intonation in Continuous Speech or Dialogue – English </vt:lpstr>
      <vt:lpstr>Example II.</vt:lpstr>
      <vt:lpstr>Questions – supplementary (WH-questions)</vt:lpstr>
      <vt:lpstr>Questions – supplementary (WH-questions)</vt:lpstr>
      <vt:lpstr>Questions – Yes/No</vt:lpstr>
      <vt:lpstr>Questions – Short</vt:lpstr>
      <vt:lpstr>Short Sentences</vt:lpstr>
      <vt:lpstr>DNN TTS (Text-to-Speech using Deep Neural Networks)</vt:lpstr>
      <vt:lpstr>Sentence Intonation II</vt:lpstr>
      <vt:lpstr>Prosodic Unit</vt:lpstr>
      <vt:lpstr>Example I – Comma intonation – one more</vt:lpstr>
      <vt:lpstr>Example II – Comma intonation</vt:lpstr>
      <vt:lpstr>Enumerating Numbers</vt:lpstr>
      <vt:lpstr>Reading Numbers – Simple Form (Hungarian) </vt:lpstr>
      <vt:lpstr>Low quality (Hungarian)</vt:lpstr>
      <vt:lpstr>Reading numbers – good quality </vt:lpstr>
      <vt:lpstr>Element design (Hungarian) </vt:lpstr>
      <vt:lpstr>Reading Numbers – Simple Form (English) </vt:lpstr>
      <vt:lpstr>Low quality (English)</vt:lpstr>
      <vt:lpstr>Reading numbers – good quality </vt:lpstr>
      <vt:lpstr>Element design (English) – Phone Number ending and starting example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Géza Németh</dc:creator>
  <cp:lastModifiedBy>Tsolmon Namuun</cp:lastModifiedBy>
  <cp:revision>95</cp:revision>
  <dcterms:created xsi:type="dcterms:W3CDTF">2020-09-28T18:00:37Z</dcterms:created>
  <dcterms:modified xsi:type="dcterms:W3CDTF">2025-05-28T08:40:20Z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0x0101000E5502B206E5C149B9B3591788CD820A</vt:lpwstr>
  </property>
</Properties>
</file>